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>
  <p:sldMasterIdLst>
    <p:sldMasterId id="2147483648" r:id="rId1"/>
  </p:sldMasterIdLst>
  <p:notesMasterIdLst>
    <p:notesMasterId r:id="rId59"/>
  </p:notesMasterIdLst>
  <p:sldIdLst>
    <p:sldId id="256" r:id="rId2"/>
    <p:sldId id="275" r:id="rId3"/>
    <p:sldId id="274" r:id="rId4"/>
    <p:sldId id="273" r:id="rId5"/>
    <p:sldId id="282" r:id="rId6"/>
    <p:sldId id="298" r:id="rId7"/>
    <p:sldId id="301" r:id="rId8"/>
    <p:sldId id="302" r:id="rId9"/>
    <p:sldId id="303" r:id="rId10"/>
    <p:sldId id="304" r:id="rId11"/>
    <p:sldId id="305" r:id="rId12"/>
    <p:sldId id="306" r:id="rId13"/>
    <p:sldId id="318" r:id="rId14"/>
    <p:sldId id="319" r:id="rId15"/>
    <p:sldId id="326" r:id="rId16"/>
    <p:sldId id="278" r:id="rId17"/>
    <p:sldId id="299" r:id="rId18"/>
    <p:sldId id="328" r:id="rId19"/>
    <p:sldId id="329" r:id="rId20"/>
    <p:sldId id="330" r:id="rId21"/>
    <p:sldId id="331" r:id="rId22"/>
    <p:sldId id="332" r:id="rId23"/>
    <p:sldId id="333" r:id="rId24"/>
    <p:sldId id="334" r:id="rId25"/>
    <p:sldId id="335" r:id="rId26"/>
    <p:sldId id="336" r:id="rId27"/>
    <p:sldId id="337" r:id="rId28"/>
    <p:sldId id="338" r:id="rId29"/>
    <p:sldId id="339" r:id="rId30"/>
    <p:sldId id="340" r:id="rId31"/>
    <p:sldId id="341" r:id="rId32"/>
    <p:sldId id="342" r:id="rId33"/>
    <p:sldId id="343" r:id="rId34"/>
    <p:sldId id="344" r:id="rId35"/>
    <p:sldId id="345" r:id="rId36"/>
    <p:sldId id="346" r:id="rId37"/>
    <p:sldId id="347" r:id="rId38"/>
    <p:sldId id="348" r:id="rId39"/>
    <p:sldId id="349" r:id="rId40"/>
    <p:sldId id="350" r:id="rId41"/>
    <p:sldId id="351" r:id="rId42"/>
    <p:sldId id="352" r:id="rId43"/>
    <p:sldId id="353" r:id="rId44"/>
    <p:sldId id="354" r:id="rId45"/>
    <p:sldId id="355" r:id="rId46"/>
    <p:sldId id="356" r:id="rId47"/>
    <p:sldId id="357" r:id="rId48"/>
    <p:sldId id="358" r:id="rId49"/>
    <p:sldId id="359" r:id="rId50"/>
    <p:sldId id="360" r:id="rId51"/>
    <p:sldId id="327" r:id="rId52"/>
    <p:sldId id="364" r:id="rId53"/>
    <p:sldId id="365" r:id="rId54"/>
    <p:sldId id="366" r:id="rId55"/>
    <p:sldId id="368" r:id="rId56"/>
    <p:sldId id="367" r:id="rId57"/>
    <p:sldId id="262" r:id="rId5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AEB5B7"/>
    <a:srgbClr val="006600"/>
    <a:srgbClr val="996633"/>
    <a:srgbClr val="9A7200"/>
    <a:srgbClr val="CC9900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138" autoAdjust="0"/>
    <p:restoredTop sz="95165" autoAdjust="0"/>
  </p:normalViewPr>
  <p:slideViewPr>
    <p:cSldViewPr showGuides="1">
      <p:cViewPr varScale="1">
        <p:scale>
          <a:sx n="82" d="100"/>
          <a:sy n="82" d="100"/>
        </p:scale>
        <p:origin x="1085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C55495-8837-4B60-B61B-A3B8D2D9AF31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41C199-C101-471B-ABB5-9C7443F8F4A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1C199-C101-471B-ABB5-9C7443F8F4A6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9138" y="2130425"/>
            <a:ext cx="7772400" cy="1470025"/>
          </a:xfrm>
        </p:spPr>
        <p:txBody>
          <a:bodyPr/>
          <a:lstStyle>
            <a:lvl1pPr algn="ctr">
              <a:defRPr sz="3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en-US" noProof="0" dirty="0"/>
              <a:t>Click to edit Master title style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z="2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en-US" noProof="0" dirty="0"/>
              <a:t>Click to edit Master subtitle style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245225"/>
            <a:ext cx="1981200" cy="476250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716713" y="6230938"/>
            <a:ext cx="2133600" cy="549275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15EAB53-327E-4220-A7C8-79A6407182B7}" type="slidenum">
              <a:rPr lang="en-US" altLang="en-US" smtClean="0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8B4A5476-CA43-47FE-BA67-73FA2851AFC8}" type="slidenum">
              <a:rPr lang="en-US" altLang="en-US" smtClean="0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447800"/>
            <a:ext cx="2057400" cy="4876800"/>
          </a:xfrm>
        </p:spPr>
        <p:txBody>
          <a:bodyPr vert="eaVert"/>
          <a:lstStyle>
            <a:lvl1pPr algn="ctr">
              <a:defRPr sz="3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447800"/>
            <a:ext cx="6019800" cy="4876800"/>
          </a:xfrm>
        </p:spPr>
        <p:txBody>
          <a:bodyPr vert="eaVert"/>
          <a:lstStyle>
            <a:lvl1pPr algn="just"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74DC5CE5-D93D-42E1-A365-D1BB034BB8AD}" type="slidenum">
              <a:rPr lang="en-US" altLang="en-US" smtClean="0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just">
              <a:defRPr sz="2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algn="just"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F4F63AB-74FF-4D4D-9C96-7E67E70BF8FF}" type="slidenum">
              <a:rPr lang="en-US" altLang="en-US" smtClean="0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ctr" anchorCtr="0"/>
          <a:lstStyle>
            <a:lvl1pPr algn="ctr">
              <a:defRPr sz="3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FF88ED3-DC84-4DB0-B233-29AE8689A18E}" type="slidenum">
              <a:rPr lang="en-US" altLang="en-US" smtClean="0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33538"/>
            <a:ext cx="4038600" cy="4691062"/>
          </a:xfrm>
        </p:spPr>
        <p:txBody>
          <a:bodyPr/>
          <a:lstStyle>
            <a:lvl1pPr algn="just">
              <a:defRPr sz="2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33538"/>
            <a:ext cx="4038600" cy="4691062"/>
          </a:xfrm>
        </p:spPr>
        <p:txBody>
          <a:bodyPr/>
          <a:lstStyle>
            <a:lvl1pPr algn="just">
              <a:defRPr sz="2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D79D017-4D2B-4917-98EC-EFDC1350D1A8}" type="slidenum">
              <a:rPr lang="en-US" altLang="en-US" smtClean="0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>
            <a:lvl1pPr algn="ctr"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>
            <a:lvl1pPr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>
            <a:lvl1pPr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3F7F60C-663B-45B5-8BAA-0CD5F56CC8F6}" type="slidenum">
              <a:rPr lang="en-US" altLang="en-US" smtClean="0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49BD403-5F74-427A-8423-78614D45D9C1}" type="slidenum">
              <a:rPr lang="en-US" altLang="en-US" smtClean="0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8445B6F-8FF7-4085-BE97-4B03885D15AA}" type="slidenum">
              <a:rPr lang="en-US" altLang="en-US" smtClean="0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1447800"/>
            <a:ext cx="2949575" cy="1295400"/>
          </a:xfrm>
        </p:spPr>
        <p:txBody>
          <a:bodyPr anchor="ctr" anchorCtr="0"/>
          <a:lstStyle>
            <a:lvl1pPr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1447800"/>
            <a:ext cx="4629150" cy="4413250"/>
          </a:xfrm>
        </p:spPr>
        <p:txBody>
          <a:bodyPr/>
          <a:lstStyle>
            <a:lvl1pPr algn="just">
              <a:defRPr sz="2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algn="just"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just"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just"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just"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743200"/>
            <a:ext cx="2949575" cy="3125788"/>
          </a:xfrm>
        </p:spPr>
        <p:txBody>
          <a:bodyPr/>
          <a:lstStyle>
            <a:lvl1pPr marL="0" indent="0">
              <a:buNone/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75A644C7-8C57-4BC2-BD31-5EE7CB8540FD}" type="slidenum">
              <a:rPr lang="en-US" altLang="en-US" smtClean="0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1523999"/>
            <a:ext cx="2949575" cy="1209675"/>
          </a:xfrm>
        </p:spPr>
        <p:txBody>
          <a:bodyPr anchor="ctr" anchorCtr="0"/>
          <a:lstStyle>
            <a:lvl1pPr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1524000"/>
            <a:ext cx="4629150" cy="4337050"/>
          </a:xfrm>
        </p:spPr>
        <p:txBody>
          <a:bodyPr/>
          <a:lstStyle>
            <a:lvl1pPr marL="0" indent="0">
              <a:buNone/>
              <a:defRPr sz="3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743200"/>
            <a:ext cx="2949575" cy="3125788"/>
          </a:xfrm>
        </p:spPr>
        <p:txBody>
          <a:bodyPr/>
          <a:lstStyle>
            <a:lvl1pPr marL="0" indent="0">
              <a:buNone/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2B64E658-6E24-430E-B2BE-9BADE501346F}" type="slidenum">
              <a:rPr lang="en-US" altLang="en-US" smtClean="0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52600" y="282575"/>
            <a:ext cx="7086600" cy="94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33538"/>
            <a:ext cx="8229600" cy="469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06FFC55-A7E0-43C6-B48A-D297196E04B7}" type="slidenum">
              <a:rPr lang="en-US" altLang="en-US" smtClean="0"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800" b="1" kern="1200">
          <a:solidFill>
            <a:srgbClr val="996633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600" kern="1200">
          <a:solidFill>
            <a:srgbClr val="000066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 kern="1200">
          <a:solidFill>
            <a:srgbClr val="000066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200" kern="1200">
          <a:solidFill>
            <a:srgbClr val="000066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ern="1200">
          <a:solidFill>
            <a:srgbClr val="000066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ern="1200">
          <a:solidFill>
            <a:srgbClr val="000066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#hinh5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403914"/>
            <a:ext cx="8077200" cy="1470025"/>
          </a:xfrm>
        </p:spPr>
        <p:txBody>
          <a:bodyPr/>
          <a:lstStyle/>
          <a:p>
            <a:pPr indent="-6350" algn="ctr">
              <a:lnSpc>
                <a:spcPct val="107000"/>
              </a:lnSpc>
              <a:spcAft>
                <a:spcPts val="800"/>
              </a:spcAft>
            </a:pPr>
            <a:r>
              <a:rPr lang="en-US" sz="2800" b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Đề tài </a:t>
            </a:r>
            <a:br>
              <a:rPr lang="en-US" sz="28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2800" b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br>
              <a:rPr lang="en-US" sz="28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2800" b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XÂY DỰNG MÔ HÌNH­­ MÁY HỌC ĐỂ DỰ ĐOÁN SỐ LƯỢNG XE ĐẠP ĐƯỢC THUÊ	</a:t>
            </a:r>
            <a:br>
              <a:rPr lang="en-US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2" name="Rectangle 1"/>
          <p:cNvSpPr/>
          <p:nvPr/>
        </p:nvSpPr>
        <p:spPr>
          <a:xfrm>
            <a:off x="3288078" y="152400"/>
            <a:ext cx="3462807" cy="8925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600" b="1">
                <a:ln w="0"/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 Học Ứng Dụng</a:t>
            </a:r>
          </a:p>
          <a:p>
            <a:pPr algn="ctr"/>
            <a:r>
              <a:rPr lang="en-US" sz="2600" b="1" cap="none" spc="0">
                <a:ln w="0"/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 cáo nhóm: 6 (H01)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0196" y="5912963"/>
            <a:ext cx="47947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>
                <a:latin typeface="Times New Roman" panose="02020603050405020304" pitchFamily="18" charset="0"/>
                <a:cs typeface="Times New Roman" panose="02020603050405020304" pitchFamily="18" charset="0"/>
              </a:rPr>
              <a:t>Hậu Giang, </a:t>
            </a:r>
            <a:r>
              <a:rPr lang="en-US" sz="22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200" i="1">
                <a:latin typeface="Times New Roman" panose="02020603050405020304" pitchFamily="18" charset="0"/>
                <a:cs typeface="Times New Roman" panose="02020603050405020304" pitchFamily="18" charset="0"/>
              </a:rPr>
              <a:t> 11 </a:t>
            </a:r>
            <a:r>
              <a:rPr lang="en-US" sz="22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sz="2200" i="1">
                <a:latin typeface="Times New Roman" panose="02020603050405020304" pitchFamily="18" charset="0"/>
                <a:cs typeface="Times New Roman" panose="02020603050405020304" pitchFamily="18" charset="0"/>
              </a:rPr>
              <a:t> 04 năm 2024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4186460"/>
            <a:ext cx="2615139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Thực hiện:</a:t>
            </a:r>
          </a:p>
          <a:p>
            <a:pPr>
              <a:spcBef>
                <a:spcPts val="1200"/>
              </a:spcBef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Nguyễn Hồng Tuấn Phát</a:t>
            </a:r>
          </a:p>
          <a:p>
            <a:pPr>
              <a:spcBef>
                <a:spcPts val="1200"/>
              </a:spcBef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Lê Thị Tiến</a:t>
            </a:r>
          </a:p>
          <a:p>
            <a:pPr>
              <a:spcBef>
                <a:spcPts val="1200"/>
              </a:spcBef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Nguyễn Quốc Việt</a:t>
            </a:r>
          </a:p>
          <a:p>
            <a:pPr>
              <a:spcBef>
                <a:spcPts val="1200"/>
              </a:spcBef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Trương Huỳnh Tú Như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0196" y="5406618"/>
            <a:ext cx="3252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GVHD: 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Huỳnh Gia Khương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82575"/>
            <a:ext cx="7391400" cy="944563"/>
          </a:xfrm>
        </p:spPr>
        <p:txBody>
          <a:bodyPr/>
          <a:lstStyle/>
          <a:p>
            <a:r>
              <a:rPr lang="en-US" sz="3200"/>
              <a:t>3. Phân tích dữ liệu và lựa chọn mô hình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9</a:t>
            </a:fld>
            <a:endParaRPr lang="en-US" altLang="en-US"/>
          </a:p>
        </p:txBody>
      </p:sp>
      <p:pic>
        <p:nvPicPr>
          <p:cNvPr id="7" name="Picture 6" descr="A screenshot of a computer&#10;&#10;Description automatically generated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735091"/>
            <a:ext cx="3962400" cy="4191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33600" y="6026119"/>
            <a:ext cx="533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Kiểu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đặc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trưng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xử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endParaRPr lang="en-US" sz="2000" i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82575"/>
            <a:ext cx="7239000" cy="944563"/>
          </a:xfrm>
        </p:spPr>
        <p:txBody>
          <a:bodyPr/>
          <a:lstStyle/>
          <a:p>
            <a:r>
              <a:rPr lang="en-US" sz="3200"/>
              <a:t>3. Phân tích dữ liệu và lựa chọn mô hình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10</a:t>
            </a:fld>
            <a:endParaRPr lang="en-US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514600" y="573480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Biểu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phối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trị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thuộc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endParaRPr lang="en-US" sz="2000" i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Picture 7" descr="A group of graphs showing different types of data&#10;&#10;Description automatically generated with medium confiden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76400"/>
            <a:ext cx="7924800" cy="38138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82575"/>
            <a:ext cx="7315200" cy="944563"/>
          </a:xfrm>
        </p:spPr>
        <p:txBody>
          <a:bodyPr/>
          <a:lstStyle/>
          <a:p>
            <a:r>
              <a:rPr lang="en-US" sz="3200"/>
              <a:t>3. Phân tích dữ liệu và lựa chọn mô hình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11</a:t>
            </a:fld>
            <a:endParaRPr lang="en-US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971800" y="5771299"/>
            <a:ext cx="4876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Biểu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phối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trị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thuộc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endParaRPr lang="en-US" sz="2000" i="1"/>
          </a:p>
        </p:txBody>
      </p:sp>
      <p:pic>
        <p:nvPicPr>
          <p:cNvPr id="5" name="Picture 4" descr="A graph of different types of data&#10;&#10;Description automatically generated with medium confiden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378" y="1503972"/>
            <a:ext cx="7147244" cy="40013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82575"/>
            <a:ext cx="7391400" cy="944563"/>
          </a:xfrm>
        </p:spPr>
        <p:txBody>
          <a:bodyPr/>
          <a:lstStyle/>
          <a:p>
            <a:r>
              <a:rPr lang="en-US" sz="3200"/>
              <a:t>3. Phân tích dữ liệu và lựa chọn mô hình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12</a:t>
            </a:fld>
            <a:endParaRPr lang="en-US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771891" y="5943600"/>
            <a:ext cx="6019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Biểu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diễn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mối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quan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giữa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thuộc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nhãn</a:t>
            </a:r>
            <a:endParaRPr lang="en-US" sz="2000" i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1200"/>
            <a:ext cx="8229600" cy="38549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82575"/>
            <a:ext cx="7315200" cy="944563"/>
          </a:xfrm>
        </p:spPr>
        <p:txBody>
          <a:bodyPr/>
          <a:lstStyle/>
          <a:p>
            <a:r>
              <a:rPr lang="en-US" sz="3200"/>
              <a:t>3. Phân tích dữ liệu và lựa chọn mô hình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13</a:t>
            </a:fld>
            <a:endParaRPr lang="en-US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600200" y="6041509"/>
            <a:ext cx="59436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Biểu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diễn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mối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quan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giữa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thuộc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nhãn</a:t>
            </a:r>
            <a:endParaRPr lang="en-US" sz="2000" i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" y="1899636"/>
            <a:ext cx="8001000" cy="40249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82575"/>
            <a:ext cx="7315200" cy="944563"/>
          </a:xfrm>
        </p:spPr>
        <p:txBody>
          <a:bodyPr/>
          <a:lstStyle/>
          <a:p>
            <a:r>
              <a:rPr lang="en-US" sz="3200"/>
              <a:t>3. Phân tích dữ liệu và lựa chọn mô hình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14</a:t>
            </a:fld>
            <a:endParaRPr lang="en-US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33400" y="2218444"/>
            <a:ext cx="8077200" cy="3246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indent="-6350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800" b="1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Lựa</a:t>
            </a:r>
            <a:r>
              <a:rPr lang="en-US" sz="2800" b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chọn</a:t>
            </a:r>
            <a:r>
              <a:rPr lang="en-US" sz="2800" b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800" b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800" b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Hold-out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K-fold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chia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tập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5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280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hương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pháp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tổng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hợp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KNeighborsRegressor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LinearReGressor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RandomForestRegressor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DecisionTreeRegressor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huấn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luyện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tập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 bwMode="auto">
          <a:xfrm>
            <a:off x="1828800" y="228600"/>
            <a:ext cx="7086600" cy="94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99663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6633"/>
                </a:solidFill>
                <a:latin typeface="Arial" panose="020B0604020202020204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6633"/>
                </a:solidFill>
                <a:latin typeface="Arial" panose="020B0604020202020204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6633"/>
                </a:solidFill>
                <a:latin typeface="Arial" panose="020B0604020202020204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6633"/>
                </a:solidFill>
                <a:latin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6633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6633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6633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6633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3200"/>
              <a:t>4. Cấu hình máy tính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D403-5F74-427A-8423-78614D45D9C1}" type="slidenum">
              <a:rPr lang="en-US" altLang="en-US" smtClean="0"/>
              <a:t>15</a:t>
            </a:fld>
            <a:endParaRPr lang="en-US" altLang="en-US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371600" y="2133600"/>
          <a:ext cx="6934200" cy="38639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76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7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890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en-US" sz="26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CPU</a:t>
                      </a:r>
                      <a:endParaRPr lang="en-US" sz="2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en-US" sz="26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Intel Core i3-8145U 2.10Ghz</a:t>
                      </a:r>
                      <a:endParaRPr lang="en-US" sz="2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16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en-US" sz="26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RAM</a:t>
                      </a:r>
                      <a:endParaRPr lang="en-US" sz="2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en-US" sz="26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8GB</a:t>
                      </a:r>
                      <a:endParaRPr lang="en-US" sz="26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163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en-US" sz="26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ROM</a:t>
                      </a:r>
                      <a:endParaRPr lang="en-US" sz="2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en-US" sz="26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SSD 512GB</a:t>
                      </a:r>
                      <a:endParaRPr lang="en-US" sz="26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16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en-US" sz="26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GPU</a:t>
                      </a:r>
                      <a:endParaRPr lang="en-US" sz="2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en-US" sz="26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Intel UHD Graphics 620</a:t>
                      </a:r>
                      <a:endParaRPr lang="en-US" sz="26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5. </a:t>
            </a:r>
            <a:r>
              <a:rPr lang="en-US" sz="3200" b="1"/>
              <a:t>Huấn luyện và kết quả thực nghiệm </a:t>
            </a:r>
            <a:endParaRPr lang="en-US" sz="32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D403-5F74-427A-8423-78614D45D9C1}" type="slidenum">
              <a:rPr lang="en-US" altLang="en-US" smtClean="0"/>
              <a:t>16</a:t>
            </a:fld>
            <a:endParaRPr lang="en-US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981200"/>
            <a:ext cx="8534400" cy="1826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indent="-6350">
              <a:lnSpc>
                <a:spcPct val="112000"/>
              </a:lnSpc>
              <a:spcAft>
                <a:spcPts val="15"/>
              </a:spcAft>
            </a:pP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 bước huấn luyện đầu tiên:</a:t>
            </a:r>
          </a:p>
          <a:p>
            <a:pPr marL="6350" indent="-6350">
              <a:lnSpc>
                <a:spcPct val="112000"/>
              </a:lnSpc>
              <a:spcAft>
                <a:spcPts val="15"/>
              </a:spcAft>
            </a:pP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Bước 1: 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Nhập tất cả thư viện cần thiết.</a:t>
            </a:r>
          </a:p>
          <a:p>
            <a:pPr marL="6350" indent="-6350">
              <a:lnSpc>
                <a:spcPct val="112000"/>
              </a:lnSpc>
              <a:spcAft>
                <a:spcPts val="15"/>
              </a:spcAft>
            </a:pPr>
            <a:endParaRPr lang="en-US" sz="2800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350" indent="-6350">
              <a:lnSpc>
                <a:spcPct val="112000"/>
              </a:lnSpc>
              <a:spcAft>
                <a:spcPts val="15"/>
              </a:spcAft>
            </a:pPr>
            <a:endParaRPr lang="en-US" sz="1800" b="1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2057400" y="3124200"/>
            <a:ext cx="4876800" cy="320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5. </a:t>
            </a:r>
            <a:r>
              <a:rPr lang="en-US" sz="3200" b="1"/>
              <a:t>Huấn luyện và kết quả thực nghiệm </a:t>
            </a:r>
            <a:endParaRPr lang="en-US" sz="3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Bước 2: 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Đọc file BikeSharingDemand.csv và in ra các thông tin cần thiết.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17</a:t>
            </a:fld>
            <a:endParaRPr lang="en-US" altLang="en-US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258490" y="2971800"/>
            <a:ext cx="6931820" cy="2560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5. </a:t>
            </a:r>
            <a:r>
              <a:rPr lang="en-US" sz="3200" b="1"/>
              <a:t>Huấn luyện và kết quả thực nghiệm </a:t>
            </a:r>
            <a:endParaRPr lang="en-US" sz="3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12132"/>
            <a:ext cx="8229600" cy="4691062"/>
          </a:xfrm>
        </p:spPr>
        <p:txBody>
          <a:bodyPr/>
          <a:lstStyle/>
          <a:p>
            <a:pPr marL="0" indent="0">
              <a:buNone/>
            </a:pP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Bước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3: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Xử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data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18</a:t>
            </a:fld>
            <a:endParaRPr lang="en-US" alt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240631" y="2743200"/>
            <a:ext cx="6662737" cy="30535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Nội Dung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52550"/>
            <a:ext cx="8229600" cy="5124450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2800" b="1"/>
              <a:t>Mô tả dữ liệu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b="1"/>
              <a:t>2. Ý nghĩa dữ liệu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b="1"/>
              <a:t>3. Phân tích dữ liệu và lựa chọn mô hình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b="1"/>
              <a:t>4. Cấu hình máy tính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b="1"/>
              <a:t>5. Huấn luyện và kết quả thực nghiệm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b="1"/>
              <a:t>6. Đánh giá mô hình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b="1"/>
              <a:t>7. Kết luận và hướng phát triển</a:t>
            </a:r>
          </a:p>
          <a:p>
            <a:pPr marL="0" indent="0">
              <a:lnSpc>
                <a:spcPct val="150000"/>
              </a:lnSpc>
              <a:buNone/>
            </a:pPr>
            <a:endParaRPr lang="en-US" sz="3000" b="1"/>
          </a:p>
          <a:p>
            <a:pPr marL="0" indent="0">
              <a:lnSpc>
                <a:spcPct val="150000"/>
              </a:lnSpc>
              <a:buNone/>
            </a:pPr>
            <a:endParaRPr lang="en-US" sz="3000" b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1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12132"/>
            <a:ext cx="8229600" cy="4691062"/>
          </a:xfrm>
        </p:spPr>
        <p:txBody>
          <a:bodyPr/>
          <a:lstStyle/>
          <a:p>
            <a:pPr marL="0" indent="0">
              <a:buNone/>
            </a:pP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Bước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4: 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Chia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tập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Hold-out train 2/3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test 1/3. Thực hiện bước 4 nếu chia theo Hold-out.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19</a:t>
            </a:fld>
            <a:endParaRPr lang="en-US" alt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315640" y="2819400"/>
            <a:ext cx="6512719" cy="34831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691062"/>
          </a:xfrm>
        </p:spPr>
        <p:txBody>
          <a:bodyPr/>
          <a:lstStyle/>
          <a:p>
            <a:pPr marL="0" indent="0">
              <a:buNone/>
            </a:pP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Bước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5: 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Chia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tập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K-fold. Thực hiện bước 5 nếu chia theo K-fold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20</a:t>
            </a:fld>
            <a:endParaRPr lang="en-US" alt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378743" y="2622231"/>
            <a:ext cx="6386513" cy="32673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KneighborsRegressor</a:t>
            </a:r>
            <a:endParaRPr lang="en-US" sz="2800" b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21</a:t>
            </a:fld>
            <a:endParaRPr lang="en-US" altLang="en-US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293" y="2438400"/>
            <a:ext cx="6729413" cy="29441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14499" y="5566221"/>
            <a:ext cx="60198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GridSearchCV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đối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KneighborsRegressor</a:t>
            </a:r>
            <a:endParaRPr lang="en-US" sz="2000" i="1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22</a:t>
            </a:fld>
            <a:endParaRPr lang="en-US" altLang="en-US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1976494"/>
            <a:ext cx="8077200" cy="5158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09700" y="2518809"/>
            <a:ext cx="6324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algn="ctr">
              <a:spcAft>
                <a:spcPts val="1000"/>
              </a:spcAft>
              <a:tabLst>
                <a:tab pos="571500" algn="l"/>
              </a:tabLs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tham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tốt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nhất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chạy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GridSearchCV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53" y="3151381"/>
            <a:ext cx="8021294" cy="126063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71724" y="4443532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Huấn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luyện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KneighborsRegressor</a:t>
            </a:r>
            <a:endParaRPr lang="en-US" sz="3200" i="1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324" y="5040579"/>
            <a:ext cx="4114800" cy="86278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09400" y="5943600"/>
            <a:ext cx="62966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KneighborsRegressor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Hold-out 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23</a:t>
            </a:fld>
            <a:endParaRPr lang="en-US" altLang="en-US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9491" y="1676400"/>
            <a:ext cx="6791720" cy="43730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19351" y="6112565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đoán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Hold-out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24</a:t>
            </a:fld>
            <a:endParaRPr lang="en-US" altLang="en-US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1552576"/>
            <a:ext cx="5706091" cy="9445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04999" y="2622521"/>
            <a:ext cx="58674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 quả của KneighborsRegressor với nghi thức K-fold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1981200" y="3109914"/>
            <a:ext cx="5867401" cy="30438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47926" y="615139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 thị sau khi dự đoán theo K-fold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286" y="1712444"/>
            <a:ext cx="8229600" cy="4691062"/>
          </a:xfrm>
        </p:spPr>
        <p:txBody>
          <a:bodyPr/>
          <a:lstStyle/>
          <a:p>
            <a:pPr marL="0" indent="0">
              <a:buNone/>
            </a:pP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Linear Regression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25</a:t>
            </a:fld>
            <a:endParaRPr lang="en-US" altLang="en-US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147" y="2386316"/>
            <a:ext cx="6491288" cy="28692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47800" y="5429425"/>
            <a:ext cx="66746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457200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GridSearchCV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đối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Linear Regression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26</a:t>
            </a:fld>
            <a:endParaRPr lang="en-US" altLang="en-US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1747" y="1981200"/>
            <a:ext cx="7672906" cy="9445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28800" y="2925763"/>
            <a:ext cx="5943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tham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tốt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nhất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chạy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GridSearchCV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1028700" y="3379973"/>
            <a:ext cx="7391400" cy="137382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62200" y="4783646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Huấn luyện mô hình Linear Regression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3162300" y="5263497"/>
            <a:ext cx="2819400" cy="96267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24000" y="6181725"/>
            <a:ext cx="6400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Linear Regression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Hold-out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27</a:t>
            </a:fld>
            <a:endParaRPr lang="en-US" altLang="en-US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676400"/>
            <a:ext cx="6782747" cy="42868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90800" y="5963248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đoán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Hold-out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28</a:t>
            </a:fld>
            <a:endParaRPr lang="en-US" altLang="en-US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7764" y="1552545"/>
            <a:ext cx="5767533" cy="7548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76425" y="2307434"/>
            <a:ext cx="5562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 quả của Linear Regression với nghi thức K-fold</a:t>
            </a:r>
            <a:endParaRPr lang="en-US" sz="12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707544"/>
            <a:ext cx="6572250" cy="34248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71725" y="6132416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đoán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K-fold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1. Mô tả dữ liệu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95300" y="1833562"/>
            <a:ext cx="8153400" cy="439261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err="1"/>
              <a:t>Tập</a:t>
            </a:r>
            <a:r>
              <a:rPr lang="en-US" sz="2000"/>
              <a:t> </a:t>
            </a:r>
            <a:r>
              <a:rPr lang="en-US" sz="2000" err="1"/>
              <a:t>dữ</a:t>
            </a:r>
            <a:r>
              <a:rPr lang="en-US" sz="2000"/>
              <a:t> </a:t>
            </a:r>
            <a:r>
              <a:rPr lang="en-US" sz="2000" err="1"/>
              <a:t>liệu</a:t>
            </a:r>
            <a:r>
              <a:rPr lang="en-US" sz="2000"/>
              <a:t> Bike Sharing Demand </a:t>
            </a:r>
            <a:r>
              <a:rPr lang="en-US" sz="2000" err="1"/>
              <a:t>được</a:t>
            </a:r>
            <a:r>
              <a:rPr lang="en-US" sz="2000"/>
              <a:t> </a:t>
            </a:r>
            <a:r>
              <a:rPr lang="en-US" sz="2000" err="1"/>
              <a:t>thu</a:t>
            </a:r>
            <a:r>
              <a:rPr lang="en-US" sz="2000"/>
              <a:t> </a:t>
            </a:r>
            <a:r>
              <a:rPr lang="en-US" sz="2000" err="1"/>
              <a:t>thập</a:t>
            </a:r>
            <a:r>
              <a:rPr lang="en-US" sz="2000"/>
              <a:t> </a:t>
            </a:r>
            <a:r>
              <a:rPr lang="en-US" sz="2000" err="1"/>
              <a:t>từ</a:t>
            </a:r>
            <a:r>
              <a:rPr lang="en-US" sz="2000"/>
              <a:t> Kaggle, </a:t>
            </a:r>
            <a:r>
              <a:rPr lang="en-US" sz="2000" err="1"/>
              <a:t>tập</a:t>
            </a:r>
            <a:r>
              <a:rPr lang="en-US" sz="2000"/>
              <a:t> </a:t>
            </a:r>
            <a:r>
              <a:rPr lang="en-US" sz="2000" err="1"/>
              <a:t>dữ</a:t>
            </a:r>
            <a:r>
              <a:rPr lang="en-US" sz="2000"/>
              <a:t> </a:t>
            </a:r>
            <a:r>
              <a:rPr lang="en-US" sz="2000" err="1"/>
              <a:t>liệu</a:t>
            </a:r>
            <a:r>
              <a:rPr lang="en-US" sz="2000"/>
              <a:t> Bike Sharing Demand </a:t>
            </a:r>
            <a:r>
              <a:rPr lang="en-US" sz="2000" err="1"/>
              <a:t>là</a:t>
            </a:r>
            <a:r>
              <a:rPr lang="en-US" sz="2000"/>
              <a:t> </a:t>
            </a:r>
            <a:r>
              <a:rPr lang="en-US" sz="2000" err="1"/>
              <a:t>một</a:t>
            </a:r>
            <a:r>
              <a:rPr lang="en-US" sz="2000"/>
              <a:t> </a:t>
            </a:r>
            <a:r>
              <a:rPr lang="en-US" sz="2000" err="1"/>
              <a:t>trong</a:t>
            </a:r>
            <a:r>
              <a:rPr lang="en-US" sz="2000"/>
              <a:t> </a:t>
            </a:r>
            <a:r>
              <a:rPr lang="en-US" sz="2000" err="1"/>
              <a:t>những</a:t>
            </a:r>
            <a:r>
              <a:rPr lang="en-US" sz="2000"/>
              <a:t> </a:t>
            </a:r>
            <a:r>
              <a:rPr lang="en-US" sz="2000" err="1"/>
              <a:t>cuộc</a:t>
            </a:r>
            <a:r>
              <a:rPr lang="en-US" sz="2000"/>
              <a:t> </a:t>
            </a:r>
            <a:r>
              <a:rPr lang="en-US" sz="2000" err="1"/>
              <a:t>thi</a:t>
            </a:r>
            <a:r>
              <a:rPr lang="en-US" sz="2000"/>
              <a:t> </a:t>
            </a:r>
            <a:r>
              <a:rPr lang="en-US" sz="2000" err="1"/>
              <a:t>của</a:t>
            </a:r>
            <a:r>
              <a:rPr lang="en-US" sz="2000"/>
              <a:t> Kaggle </a:t>
            </a:r>
            <a:r>
              <a:rPr lang="en-US" sz="2000" err="1"/>
              <a:t>diễn</a:t>
            </a:r>
            <a:r>
              <a:rPr lang="en-US" sz="2000"/>
              <a:t> </a:t>
            </a:r>
            <a:r>
              <a:rPr lang="en-US" sz="2000" err="1"/>
              <a:t>ra</a:t>
            </a:r>
            <a:r>
              <a:rPr lang="en-US" sz="2000"/>
              <a:t> </a:t>
            </a:r>
            <a:r>
              <a:rPr lang="en-US" sz="2000" err="1"/>
              <a:t>vào</a:t>
            </a:r>
            <a:r>
              <a:rPr lang="en-US" sz="2000"/>
              <a:t> </a:t>
            </a:r>
            <a:r>
              <a:rPr lang="en-US" sz="2000" err="1"/>
              <a:t>năm</a:t>
            </a:r>
            <a:r>
              <a:rPr lang="en-US" sz="2000"/>
              <a:t> 2015 </a:t>
            </a:r>
            <a:r>
              <a:rPr lang="en-US" sz="2000" err="1"/>
              <a:t>với</a:t>
            </a:r>
            <a:r>
              <a:rPr lang="en-US" sz="2000"/>
              <a:t> </a:t>
            </a:r>
            <a:r>
              <a:rPr lang="en-US" sz="2000" err="1"/>
              <a:t>câu</a:t>
            </a:r>
            <a:r>
              <a:rPr lang="en-US" sz="2000"/>
              <a:t> </a:t>
            </a:r>
            <a:r>
              <a:rPr lang="en-US" sz="2000" err="1"/>
              <a:t>hỏi</a:t>
            </a:r>
            <a:r>
              <a:rPr lang="en-US" sz="2000"/>
              <a:t> </a:t>
            </a:r>
            <a:r>
              <a:rPr lang="en-US" sz="2000" err="1"/>
              <a:t>được</a:t>
            </a:r>
            <a:r>
              <a:rPr lang="en-US" sz="2000"/>
              <a:t> </a:t>
            </a:r>
            <a:r>
              <a:rPr lang="en-US" sz="2000" err="1"/>
              <a:t>đặt</a:t>
            </a:r>
            <a:r>
              <a:rPr lang="en-US" sz="2000"/>
              <a:t> </a:t>
            </a:r>
            <a:r>
              <a:rPr lang="en-US" sz="2000" err="1"/>
              <a:t>ra</a:t>
            </a:r>
            <a:r>
              <a:rPr lang="en-US" sz="2000"/>
              <a:t> </a:t>
            </a:r>
            <a:r>
              <a:rPr lang="en-US" sz="2000" err="1"/>
              <a:t>là</a:t>
            </a:r>
            <a:r>
              <a:rPr lang="en-US" sz="2000"/>
              <a:t>: </a:t>
            </a:r>
            <a:r>
              <a:rPr lang="en-US" sz="2000" err="1"/>
              <a:t>Dựa</a:t>
            </a:r>
            <a:r>
              <a:rPr lang="en-US" sz="2000"/>
              <a:t> </a:t>
            </a:r>
            <a:r>
              <a:rPr lang="en-US" sz="2000" err="1"/>
              <a:t>vào</a:t>
            </a:r>
            <a:r>
              <a:rPr lang="en-US" sz="2000"/>
              <a:t> data </a:t>
            </a:r>
            <a:r>
              <a:rPr lang="en-US" sz="2000" err="1"/>
              <a:t>của</a:t>
            </a:r>
            <a:r>
              <a:rPr lang="en-US" sz="2000"/>
              <a:t> </a:t>
            </a:r>
            <a:r>
              <a:rPr lang="en-US" sz="2000" err="1"/>
              <a:t>một</a:t>
            </a:r>
            <a:r>
              <a:rPr lang="en-US" sz="2000"/>
              <a:t> </a:t>
            </a:r>
            <a:r>
              <a:rPr lang="en-US" sz="2000" err="1"/>
              <a:t>hãng</a:t>
            </a:r>
            <a:r>
              <a:rPr lang="en-US" sz="2000"/>
              <a:t> </a:t>
            </a:r>
            <a:r>
              <a:rPr lang="en-US" sz="2000" err="1"/>
              <a:t>cung</a:t>
            </a:r>
            <a:r>
              <a:rPr lang="en-US" sz="2000"/>
              <a:t> </a:t>
            </a:r>
            <a:r>
              <a:rPr lang="en-US" sz="2000" err="1"/>
              <a:t>cấp</a:t>
            </a:r>
            <a:r>
              <a:rPr lang="en-US" sz="2000"/>
              <a:t> </a:t>
            </a:r>
            <a:r>
              <a:rPr lang="en-US" sz="2000" err="1"/>
              <a:t>cho</a:t>
            </a:r>
            <a:r>
              <a:rPr lang="en-US" sz="2000"/>
              <a:t> </a:t>
            </a:r>
            <a:r>
              <a:rPr lang="en-US" sz="2000" err="1"/>
              <a:t>thuê</a:t>
            </a:r>
            <a:r>
              <a:rPr lang="en-US" sz="2000"/>
              <a:t> </a:t>
            </a:r>
            <a:r>
              <a:rPr lang="en-US" sz="2000" err="1"/>
              <a:t>xe</a:t>
            </a:r>
            <a:r>
              <a:rPr lang="en-US" sz="2000"/>
              <a:t> </a:t>
            </a:r>
            <a:r>
              <a:rPr lang="en-US" sz="2000" err="1"/>
              <a:t>đạp</a:t>
            </a:r>
            <a:r>
              <a:rPr lang="en-US" sz="2000"/>
              <a:t> ở Washington D.C, </a:t>
            </a:r>
            <a:r>
              <a:rPr lang="en-US" sz="2000" err="1"/>
              <a:t>người</a:t>
            </a:r>
            <a:r>
              <a:rPr lang="en-US" sz="2000"/>
              <a:t> </a:t>
            </a:r>
            <a:r>
              <a:rPr lang="en-US" sz="2000" err="1"/>
              <a:t>tham</a:t>
            </a:r>
            <a:r>
              <a:rPr lang="en-US" sz="2000"/>
              <a:t> </a:t>
            </a:r>
            <a:r>
              <a:rPr lang="en-US" sz="2000" err="1"/>
              <a:t>gia</a:t>
            </a:r>
            <a:r>
              <a:rPr lang="en-US" sz="2000"/>
              <a:t> </a:t>
            </a:r>
            <a:r>
              <a:rPr lang="en-US" sz="2000" err="1"/>
              <a:t>cần</a:t>
            </a:r>
            <a:r>
              <a:rPr lang="en-US" sz="2000"/>
              <a:t> </a:t>
            </a:r>
            <a:r>
              <a:rPr lang="en-US" sz="2000" err="1"/>
              <a:t>phải</a:t>
            </a:r>
            <a:r>
              <a:rPr lang="en-US" sz="2000"/>
              <a:t> </a:t>
            </a:r>
            <a:r>
              <a:rPr lang="en-US" sz="2000" err="1"/>
              <a:t>dự</a:t>
            </a:r>
            <a:r>
              <a:rPr lang="en-US" sz="2000"/>
              <a:t> </a:t>
            </a:r>
            <a:r>
              <a:rPr lang="en-US" sz="2000" err="1"/>
              <a:t>báo</a:t>
            </a:r>
            <a:r>
              <a:rPr lang="en-US" sz="2000"/>
              <a:t> </a:t>
            </a:r>
            <a:r>
              <a:rPr lang="en-US" sz="2000" err="1"/>
              <a:t>được</a:t>
            </a:r>
            <a:r>
              <a:rPr lang="en-US" sz="2000"/>
              <a:t> </a:t>
            </a:r>
            <a:r>
              <a:rPr lang="en-US" sz="2000" err="1"/>
              <a:t>số</a:t>
            </a:r>
            <a:r>
              <a:rPr lang="en-US" sz="2000"/>
              <a:t> </a:t>
            </a:r>
            <a:r>
              <a:rPr lang="en-US" sz="2000" err="1"/>
              <a:t>lượng</a:t>
            </a:r>
            <a:r>
              <a:rPr lang="en-US" sz="2000"/>
              <a:t> </a:t>
            </a:r>
            <a:r>
              <a:rPr lang="en-US" sz="2000" err="1"/>
              <a:t>xe</a:t>
            </a:r>
            <a:r>
              <a:rPr lang="en-US" sz="2000"/>
              <a:t> </a:t>
            </a:r>
            <a:r>
              <a:rPr lang="en-US" sz="2000" err="1"/>
              <a:t>đạp</a:t>
            </a:r>
            <a:r>
              <a:rPr lang="en-US" sz="2000"/>
              <a:t> </a:t>
            </a:r>
            <a:r>
              <a:rPr lang="en-US" sz="2000" err="1"/>
              <a:t>sẽ</a:t>
            </a:r>
            <a:r>
              <a:rPr lang="en-US" sz="2000"/>
              <a:t> </a:t>
            </a:r>
            <a:r>
              <a:rPr lang="en-US" sz="2000" err="1"/>
              <a:t>được</a:t>
            </a:r>
            <a:r>
              <a:rPr lang="en-US" sz="2000"/>
              <a:t> </a:t>
            </a:r>
            <a:r>
              <a:rPr lang="en-US" sz="2000" err="1"/>
              <a:t>thuê</a:t>
            </a:r>
            <a:r>
              <a:rPr lang="en-US" sz="2000"/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2000">
              <a:solidFill>
                <a:schemeClr val="accent6"/>
              </a:solidFill>
            </a:endParaRPr>
          </a:p>
          <a:p>
            <a:pPr lvl="1">
              <a:lnSpc>
                <a:spcPct val="150000"/>
              </a:lnSpc>
              <a:buClr>
                <a:schemeClr val="accent2"/>
              </a:buClr>
              <a:buFont typeface="Times New Roman" panose="02020603050405020304" pitchFamily="18" charset="0"/>
              <a:buChar char="⁺"/>
            </a:pPr>
            <a:endParaRPr lang="en-US" sz="1800">
              <a:solidFill>
                <a:schemeClr val="accent6"/>
              </a:solidFill>
            </a:endParaRPr>
          </a:p>
          <a:p>
            <a:pPr lvl="1">
              <a:lnSpc>
                <a:spcPct val="150000"/>
              </a:lnSpc>
              <a:buFont typeface="Times New Roman" panose="02020603050405020304" pitchFamily="18" charset="0"/>
              <a:buChar char="⁺"/>
            </a:pPr>
            <a:endParaRPr lang="en-US" sz="1800">
              <a:solidFill>
                <a:schemeClr val="accent6"/>
              </a:solidFill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2000">
              <a:solidFill>
                <a:schemeClr val="accent6"/>
              </a:solidFill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vi-VN" sz="2000">
              <a:solidFill>
                <a:schemeClr val="accent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2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4290555"/>
            <a:ext cx="8153400" cy="19216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5350" y="1687180"/>
            <a:ext cx="8229600" cy="4691062"/>
          </a:xfrm>
        </p:spPr>
        <p:txBody>
          <a:bodyPr/>
          <a:lstStyle/>
          <a:p>
            <a:pPr marL="0" indent="0">
              <a:buNone/>
            </a:pPr>
            <a:r>
              <a:rPr lang="en-US" sz="2800" b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DecisionTreeRegressor</a:t>
            </a:r>
            <a:endParaRPr lang="en-US" sz="3600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29</a:t>
            </a:fld>
            <a:endParaRPr lang="en-US" altLang="en-US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438400"/>
            <a:ext cx="6115050" cy="32181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85950" y="5729268"/>
            <a:ext cx="6362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GridSearchCV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đối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DecisionTreeRegressor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30</a:t>
            </a:fld>
            <a:endParaRPr lang="en-US" altLang="en-US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073" y="1733490"/>
            <a:ext cx="7577653" cy="76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33600" y="2552036"/>
            <a:ext cx="5715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tham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tốt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nhất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chạy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GridSearchCV</a:t>
            </a:r>
            <a:endParaRPr lang="en-US" sz="3200" i="1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1371599" y="3037998"/>
            <a:ext cx="7086600" cy="16611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29273" y="4700533"/>
            <a:ext cx="5791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Huấn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luyện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DecisionTreeRegressor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3352800" y="5241666"/>
            <a:ext cx="2714625" cy="84226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67273" y="6103084"/>
            <a:ext cx="73151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DecisionTreeRegressor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Hold-out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31</a:t>
            </a:fld>
            <a:endParaRPr lang="en-US" altLang="en-US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5465" y="1905000"/>
            <a:ext cx="6753070" cy="39290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66976" y="5856843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 thị sau khi dự đoán theo Hold-out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 sz="3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32</a:t>
            </a:fld>
            <a:endParaRPr lang="en-US" altLang="en-US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535113"/>
            <a:ext cx="6142591" cy="46910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67504" y="6175315"/>
            <a:ext cx="52048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Cây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quyết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định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đoán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Hold-out</a:t>
            </a:r>
            <a:endParaRPr lang="en-US" sz="2000" i="1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33</a:t>
            </a:fld>
            <a:endParaRPr lang="en-US" altLang="en-US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516" y="1533367"/>
            <a:ext cx="5634356" cy="7644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7400" y="2306318"/>
            <a:ext cx="6477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DecisionTreeRegressor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K-fold</a:t>
            </a:r>
            <a:endParaRPr lang="en-US" sz="2000" i="1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2051180" y="2752749"/>
            <a:ext cx="5992495" cy="31733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67000" y="602612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đoán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K-fold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34</a:t>
            </a:fld>
            <a:endParaRPr lang="en-US" altLang="en-US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539778"/>
            <a:ext cx="6142591" cy="46910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90800" y="6189311"/>
            <a:ext cx="49148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Cây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quyết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định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đoán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K-fold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RandomForestRegressor</a:t>
            </a:r>
            <a:endParaRPr lang="en-US" sz="3600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35</a:t>
            </a:fld>
            <a:endParaRPr lang="en-US" altLang="en-US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268" y="2200751"/>
            <a:ext cx="6672263" cy="35566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62098" y="5868930"/>
            <a:ext cx="63246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GridSearchCV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đối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RandomForestRegressor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36</a:t>
            </a:fld>
            <a:endParaRPr lang="en-US" altLang="en-US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2588" y="1735335"/>
            <a:ext cx="7391400" cy="838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00200" y="2637872"/>
            <a:ext cx="5981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tham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tốt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nhất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chạy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GridSearchCV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57400" y="4784416"/>
            <a:ext cx="62881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Huấn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luyện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RandomForestRegressor</a:t>
            </a:r>
            <a:endParaRPr lang="en-US" sz="2000" i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83088" y="6139094"/>
            <a:ext cx="6553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RandomForestRegressor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Hold-out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336978"/>
            <a:ext cx="4163006" cy="7144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336" y="3303757"/>
            <a:ext cx="8621328" cy="14480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37</a:t>
            </a:fld>
            <a:endParaRPr lang="en-US" altLang="en-US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4649" y="1676400"/>
            <a:ext cx="6994701" cy="40814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19400" y="5807352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 thị sau khi dự đoán theo Hold-out</a:t>
            </a:r>
            <a:endParaRPr lang="en-US" sz="2000" i="1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38</a:t>
            </a:fld>
            <a:endParaRPr lang="en-US" altLang="en-US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809" y="1506538"/>
            <a:ext cx="6142591" cy="46910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7916" y="6226175"/>
            <a:ext cx="52863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Cây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quyết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định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đoán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Hold-out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2. Ý nghĩa dữ liệu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13433"/>
            <a:ext cx="8229600" cy="4663567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err="1"/>
              <a:t>Từ</a:t>
            </a:r>
            <a:r>
              <a:rPr lang="en-US" sz="2800"/>
              <a:t> </a:t>
            </a:r>
            <a:r>
              <a:rPr lang="en-US" sz="2800" err="1"/>
              <a:t>việc</a:t>
            </a:r>
            <a:r>
              <a:rPr lang="en-US" sz="2800"/>
              <a:t> </a:t>
            </a:r>
            <a:r>
              <a:rPr lang="en-US" sz="2800" err="1"/>
              <a:t>phân</a:t>
            </a:r>
            <a:r>
              <a:rPr lang="en-US" sz="2800"/>
              <a:t> </a:t>
            </a:r>
            <a:r>
              <a:rPr lang="en-US" sz="2800" err="1"/>
              <a:t>tích</a:t>
            </a:r>
            <a:r>
              <a:rPr lang="en-US" sz="2800"/>
              <a:t> </a:t>
            </a:r>
            <a:r>
              <a:rPr lang="en-US" sz="2800" err="1"/>
              <a:t>các</a:t>
            </a:r>
            <a:r>
              <a:rPr lang="en-US" sz="2800"/>
              <a:t> </a:t>
            </a:r>
            <a:r>
              <a:rPr lang="en-US" sz="2800" err="1"/>
              <a:t>thuộc</a:t>
            </a:r>
            <a:r>
              <a:rPr lang="en-US" sz="2800"/>
              <a:t> </a:t>
            </a:r>
            <a:r>
              <a:rPr lang="en-US" sz="2800" err="1"/>
              <a:t>tính</a:t>
            </a:r>
            <a:r>
              <a:rPr lang="en-US" sz="2800"/>
              <a:t> </a:t>
            </a:r>
            <a:r>
              <a:rPr lang="en-US" sz="2800" err="1"/>
              <a:t>như</a:t>
            </a:r>
            <a:r>
              <a:rPr lang="en-US" sz="2800"/>
              <a:t> </a:t>
            </a:r>
            <a:r>
              <a:rPr lang="en-US" sz="2800" i="1"/>
              <a:t>datetime, season, holiday, </a:t>
            </a:r>
            <a:r>
              <a:rPr lang="en-US" sz="2800" i="1" err="1"/>
              <a:t>workingday</a:t>
            </a:r>
            <a:r>
              <a:rPr lang="en-US" sz="2800" i="1"/>
              <a:t>, weather, temp, </a:t>
            </a:r>
            <a:r>
              <a:rPr lang="en-US" sz="2800" i="1" err="1"/>
              <a:t>atemp</a:t>
            </a:r>
            <a:r>
              <a:rPr lang="en-US" sz="2800" i="1"/>
              <a:t>, humidity, casual, registered </a:t>
            </a:r>
            <a:r>
              <a:rPr lang="en-US" sz="2800" err="1"/>
              <a:t>để</a:t>
            </a:r>
            <a:r>
              <a:rPr lang="en-US" sz="2800"/>
              <a:t> </a:t>
            </a:r>
            <a:r>
              <a:rPr lang="en-US" sz="2800" err="1"/>
              <a:t>dự</a:t>
            </a:r>
            <a:r>
              <a:rPr lang="en-US" sz="2800"/>
              <a:t> </a:t>
            </a:r>
            <a:r>
              <a:rPr lang="en-US" sz="2800" err="1"/>
              <a:t>đoán</a:t>
            </a:r>
            <a:r>
              <a:rPr lang="en-US" sz="2800"/>
              <a:t> </a:t>
            </a:r>
            <a:r>
              <a:rPr lang="en-US" sz="2800" err="1"/>
              <a:t>số</a:t>
            </a:r>
            <a:r>
              <a:rPr lang="en-US" sz="2800"/>
              <a:t> </a:t>
            </a:r>
            <a:r>
              <a:rPr lang="en-US" sz="2800" err="1"/>
              <a:t>lượng</a:t>
            </a:r>
            <a:r>
              <a:rPr lang="en-US" sz="2800"/>
              <a:t> </a:t>
            </a:r>
            <a:r>
              <a:rPr lang="en-US" sz="2800" err="1"/>
              <a:t>xe</a:t>
            </a:r>
            <a:r>
              <a:rPr lang="en-US" sz="2800"/>
              <a:t> </a:t>
            </a:r>
            <a:r>
              <a:rPr lang="en-US" sz="2800" err="1"/>
              <a:t>đạp</a:t>
            </a:r>
            <a:r>
              <a:rPr lang="en-US" sz="2800"/>
              <a:t> </a:t>
            </a:r>
            <a:r>
              <a:rPr lang="en-US" sz="2800" err="1"/>
              <a:t>được</a:t>
            </a:r>
            <a:r>
              <a:rPr lang="en-US" sz="2800"/>
              <a:t> </a:t>
            </a:r>
            <a:r>
              <a:rPr lang="en-US" sz="2800" err="1"/>
              <a:t>thuê</a:t>
            </a:r>
            <a:r>
              <a:rPr lang="en-US" sz="2800"/>
              <a:t> ở </a:t>
            </a:r>
            <a:r>
              <a:rPr lang="en-US" sz="2800" err="1"/>
              <a:t>cột</a:t>
            </a:r>
            <a:r>
              <a:rPr lang="en-US" sz="2800"/>
              <a:t> </a:t>
            </a:r>
            <a:r>
              <a:rPr lang="en-US" sz="2800" err="1"/>
              <a:t>thuộc</a:t>
            </a:r>
            <a:r>
              <a:rPr lang="en-US" sz="2800"/>
              <a:t> </a:t>
            </a:r>
            <a:r>
              <a:rPr lang="en-US" sz="2800" err="1"/>
              <a:t>tính</a:t>
            </a:r>
            <a:r>
              <a:rPr lang="en-US" sz="2800"/>
              <a:t> </a:t>
            </a:r>
            <a:r>
              <a:rPr lang="en-US" sz="2800" err="1"/>
              <a:t>mục</a:t>
            </a:r>
            <a:r>
              <a:rPr lang="en-US" sz="2800"/>
              <a:t> </a:t>
            </a:r>
            <a:r>
              <a:rPr lang="en-US" sz="2800" err="1"/>
              <a:t>tiêu</a:t>
            </a:r>
            <a:r>
              <a:rPr lang="en-US" sz="2800"/>
              <a:t> </a:t>
            </a:r>
            <a:r>
              <a:rPr lang="en-US" sz="2800" err="1"/>
              <a:t>là</a:t>
            </a:r>
            <a:r>
              <a:rPr lang="en-US" sz="2800"/>
              <a:t> count.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3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59" y="4578703"/>
            <a:ext cx="8229600" cy="19216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39</a:t>
            </a:fld>
            <a:endParaRPr lang="en-US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409353" y="2423727"/>
            <a:ext cx="6400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 quả của RandomForestRegressor với nghi thức K-fold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1781175" y="2816151"/>
            <a:ext cx="5848350" cy="3352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14600" y="6226175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 thị sau khi dự đoán theo K-fold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868" y="1398787"/>
            <a:ext cx="6210532" cy="9677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40</a:t>
            </a:fld>
            <a:endParaRPr lang="en-US" altLang="en-US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809" y="1516063"/>
            <a:ext cx="6142591" cy="46910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62200" y="6191250"/>
            <a:ext cx="53339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Cây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quyết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định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đoán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K-fold</a:t>
            </a:r>
            <a:endParaRPr lang="en-US" sz="2000" i="1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Phương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pháp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tổng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hợp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cơ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sở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KneighborsRegressor</a:t>
            </a:r>
            <a:endParaRPr lang="en-US" sz="36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41</a:t>
            </a:fld>
            <a:endParaRPr lang="en-US" alt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302543" y="2667000"/>
            <a:ext cx="6538913" cy="29051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399" y="5699095"/>
            <a:ext cx="8839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Huấn luyện mô hình BaggingRegressor với mô hình cơ sở là KneighborsRegressor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42</a:t>
            </a:fld>
            <a:endParaRPr lang="en-US" altLang="en-US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7892" y="1451801"/>
            <a:ext cx="4072198" cy="8215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3910" y="2226116"/>
            <a:ext cx="6172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KneighborsRegressor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Hold-out</a:t>
            </a:r>
            <a:endParaRPr lang="en-US" sz="12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2608108" y="2635066"/>
            <a:ext cx="5023803" cy="34987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89514" y="610308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đoán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Hold-out</a:t>
            </a:r>
            <a:endParaRPr lang="en-US" sz="3200" i="1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43</a:t>
            </a:fld>
            <a:endParaRPr lang="en-US" altLang="en-US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444" y="1502229"/>
            <a:ext cx="4953309" cy="10692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81200" y="2593216"/>
            <a:ext cx="60198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KneighborsRegressor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K-fold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2072797" y="2969681"/>
            <a:ext cx="5836605" cy="31152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05099" y="610308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 thị sau khi dự đoán theo K-fold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Phương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pháp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tổng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hợp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cơ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sở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LinearRegression</a:t>
            </a:r>
            <a:endParaRPr lang="en-US" sz="2800" b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44</a:t>
            </a:fld>
            <a:endParaRPr lang="en-US" alt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538287" y="2602865"/>
            <a:ext cx="6762750" cy="27524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0075" y="5429190"/>
            <a:ext cx="86391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Huấn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luyện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BaggingRegressor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cơ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sở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LinearRegression</a:t>
            </a:r>
            <a:endParaRPr lang="en-US" sz="2000" i="1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45</a:t>
            </a:fld>
            <a:endParaRPr lang="en-US" altLang="en-US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2629" y="1498217"/>
            <a:ext cx="4176945" cy="10596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19299" y="2570797"/>
            <a:ext cx="57531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Linear Regression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Hold-out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2444728" y="2983799"/>
            <a:ext cx="4902241" cy="31884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05102" y="617220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đoán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Hold-out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46</a:t>
            </a:fld>
            <a:endParaRPr lang="en-US" altLang="en-US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3600" y="1509712"/>
            <a:ext cx="5129503" cy="8310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81200" y="2362232"/>
            <a:ext cx="5638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LinearRegression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K-fold</a:t>
            </a:r>
            <a:endParaRPr lang="en-US" sz="2000" i="1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1746380" y="2762342"/>
            <a:ext cx="5867400" cy="31225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94080" y="5884876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đoán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K-fold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Phương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pháp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tổng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hợp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cơ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sở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DecisionTreeRegressor</a:t>
            </a:r>
            <a:endParaRPr lang="en-US" sz="2800" b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47</a:t>
            </a:fld>
            <a:endParaRPr lang="en-US" alt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371600" y="2635885"/>
            <a:ext cx="6877050" cy="29644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85725" y="5713224"/>
            <a:ext cx="91916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Huấn luyện mô hình BaggingRegressor với mô hình cơ sở là DecisionTreeRegressor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48</a:t>
            </a:fld>
            <a:endParaRPr lang="en-US" altLang="en-US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1619" y="1483796"/>
            <a:ext cx="4248413" cy="8453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00200" y="2325697"/>
            <a:ext cx="7696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DecisionTreeRegressor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Hold-out</a:t>
            </a:r>
            <a:endParaRPr lang="en-US" sz="2000" i="1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2017844" y="2761491"/>
            <a:ext cx="5355962" cy="3429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09826" y="6226175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đoán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Hold-out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82575"/>
            <a:ext cx="7239000" cy="944563"/>
          </a:xfrm>
        </p:spPr>
        <p:txBody>
          <a:bodyPr/>
          <a:lstStyle/>
          <a:p>
            <a:r>
              <a:rPr lang="en-US" sz="3200"/>
              <a:t>3. Phân tích dữ liệu và lựa chọn mô hình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676400"/>
            <a:ext cx="8496300" cy="5334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b="1"/>
              <a:t>Ý </a:t>
            </a:r>
            <a:r>
              <a:rPr lang="en-US" sz="2800" b="1" err="1"/>
              <a:t>nghĩa</a:t>
            </a:r>
            <a:r>
              <a:rPr lang="en-US" sz="2800" b="1"/>
              <a:t> </a:t>
            </a:r>
            <a:r>
              <a:rPr lang="en-US" sz="2800" b="1" err="1"/>
              <a:t>của</a:t>
            </a:r>
            <a:r>
              <a:rPr lang="en-US" sz="2800" b="1"/>
              <a:t> </a:t>
            </a:r>
            <a:r>
              <a:rPr lang="en-US" sz="2800" b="1" err="1"/>
              <a:t>các</a:t>
            </a:r>
            <a:r>
              <a:rPr lang="en-US" sz="2800" b="1"/>
              <a:t> </a:t>
            </a:r>
            <a:r>
              <a:rPr lang="en-US" sz="2800" b="1" err="1"/>
              <a:t>đặc</a:t>
            </a:r>
            <a:r>
              <a:rPr lang="en-US" sz="2800" b="1"/>
              <a:t> </a:t>
            </a:r>
            <a:r>
              <a:rPr lang="en-US" sz="2800" b="1" err="1"/>
              <a:t>trưng</a:t>
            </a:r>
            <a:r>
              <a:rPr lang="en-US" sz="2800" b="1"/>
              <a:t>: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lnSpc>
                <a:spcPct val="150000"/>
              </a:lnSpc>
              <a:buNone/>
            </a:pPr>
            <a:endParaRPr lang="en-US" sz="2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4</a:t>
            </a:fld>
            <a:endParaRPr lang="en-US" altLang="en-US"/>
          </a:p>
        </p:txBody>
      </p:sp>
      <p:graphicFrame>
        <p:nvGraphicFramePr>
          <p:cNvPr id="5" name="Table 6"/>
          <p:cNvGraphicFramePr>
            <a:graphicFrameLocks noGrp="1"/>
          </p:cNvGraphicFramePr>
          <p:nvPr/>
        </p:nvGraphicFramePr>
        <p:xfrm>
          <a:off x="419100" y="2404745"/>
          <a:ext cx="8305800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9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65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đặc trưng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Ý </a:t>
                      </a:r>
                      <a:r>
                        <a:rPr lang="en-US" sz="180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nghĩa</a:t>
                      </a:r>
                      <a:endParaRPr lang="en-US" sz="1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datetime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Cho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biết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gian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theo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dịnh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dạng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%m/%d/%Y %H:%M:%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hS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season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 </a:t>
                      </a:r>
                      <a:r>
                        <a:rPr lang="en-US" sz="18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biết</a:t>
                      </a: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mùa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holiday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 biết có phải </a:t>
                      </a:r>
                      <a:r>
                        <a:rPr lang="en-US" sz="18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lễ</a:t>
                      </a: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hay </a:t>
                      </a:r>
                      <a:r>
                        <a:rPr lang="en-US" sz="18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 weather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Cho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biết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tiết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workingday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Cho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biết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phải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là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việc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bao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gồm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cả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cuối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lễ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 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temp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Nhiệt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độ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tế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7.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atemp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Nhiệt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độ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mà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con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người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cảm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nhận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 humidity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Độ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ẩm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tương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đối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49</a:t>
            </a:fld>
            <a:endParaRPr lang="en-US" altLang="en-US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2953" y="1447800"/>
            <a:ext cx="4958093" cy="9445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95399" y="2428358"/>
            <a:ext cx="6553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 quả của DecisionTreeRegressor với nghi thức K-fold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1714500" y="2828468"/>
            <a:ext cx="5925504" cy="299017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62200" y="581864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 thị sau khi dự đoán theo K-fold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82575"/>
            <a:ext cx="7391400" cy="944563"/>
          </a:xfrm>
        </p:spPr>
        <p:txBody>
          <a:bodyPr/>
          <a:lstStyle/>
          <a:p>
            <a:r>
              <a:rPr lang="en-US" sz="3200" b="1"/>
              <a:t>6. Đánh giá mô hình </a:t>
            </a:r>
            <a:br>
              <a:rPr lang="en-US" sz="2800" b="1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Đánh</a:t>
            </a:r>
            <a:r>
              <a:rPr lang="en-US" sz="2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US" sz="2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hồi</a:t>
            </a:r>
            <a:r>
              <a:rPr lang="en-US" sz="2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quy</a:t>
            </a:r>
            <a:endParaRPr lang="en-US" sz="3600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50</a:t>
            </a:fld>
            <a:endParaRPr lang="en-US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33400" y="2133600"/>
            <a:ext cx="8077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Hold-out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tỷ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lệ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huấn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luyện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2/3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kiểm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1/3. </a:t>
            </a:r>
            <a:endParaRPr lang="en-US" sz="280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687910"/>
              </p:ext>
            </p:extLst>
          </p:nvPr>
        </p:nvGraphicFramePr>
        <p:xfrm>
          <a:off x="914399" y="2924502"/>
          <a:ext cx="7315201" cy="30339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655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5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64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MSE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RMSE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4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KNeighborsRegressor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12031.71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109.69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75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LinearRegression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19820.64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140.79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64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DecisionTreeRegressor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2768.01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52.61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64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RandomForestRegressor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1679.90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40.99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38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Bagging KNeighborsRegressor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12251.95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110.69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64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Bagging LinearRegression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19850.00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140.89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38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Bagging DecisionTreeRegressor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1836.58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42.86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61937"/>
            <a:ext cx="7772400" cy="944563"/>
          </a:xfrm>
        </p:spPr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6. Đánh giá mô hình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K-fold chia </a:t>
            </a:r>
            <a:r>
              <a:rPr lang="en-US" sz="2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tập</a:t>
            </a:r>
            <a:r>
              <a:rPr lang="en-US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thành</a:t>
            </a:r>
            <a:r>
              <a:rPr lang="en-US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10 </a:t>
            </a:r>
            <a:r>
              <a:rPr lang="en-US" sz="2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đó</a:t>
            </a:r>
            <a:r>
              <a:rPr lang="en-US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US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trị</a:t>
            </a:r>
            <a:r>
              <a:rPr lang="en-US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trung</a:t>
            </a:r>
            <a:r>
              <a:rPr lang="en-US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bình</a:t>
            </a:r>
            <a:r>
              <a:rPr lang="en-US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10 </a:t>
            </a:r>
            <a:r>
              <a:rPr lang="en-US" sz="2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51</a:t>
            </a:fld>
            <a:endParaRPr lang="en-US" alt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688565"/>
              </p:ext>
            </p:extLst>
          </p:nvPr>
        </p:nvGraphicFramePr>
        <p:xfrm>
          <a:off x="952500" y="2743200"/>
          <a:ext cx="7239000" cy="31502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158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02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29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420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MSE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RMSE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20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KNeighborsRegressor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11310.67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106.30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20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LinearRegression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20083.26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141.69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20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DecisionTreeRegressor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2680.10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51.74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20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RandomForestRegressor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1592.16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39.87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25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Bagging </a:t>
                      </a: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KNeighborsRegressor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11456.64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106.98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20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Bagging </a:t>
                      </a: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LinearRegression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20088.30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141.71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25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Bagging DecisionTreeRegressor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1837.31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42.80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82575"/>
            <a:ext cx="7391400" cy="944563"/>
          </a:xfrm>
        </p:spPr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6. Đánh giá mô hình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52600"/>
            <a:ext cx="8610600" cy="4572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Nhận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xét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nghiệm</a:t>
            </a:r>
            <a:endParaRPr lang="en-US" sz="2800" b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0" algn="l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Sau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chạy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giải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thuật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ta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thấy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không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sự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chênh lệch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lớn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chạy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tập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bằng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Hold-out hay K-fold.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Tuy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nhiên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sự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chênh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lệch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lớn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giữa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</a:rPr>
              <a:t>giải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</a:rPr>
              <a:t>thuật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</a:rPr>
              <a:t>.  </a:t>
            </a:r>
            <a:endParaRPr lang="en-US" sz="2400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52</a:t>
            </a:fld>
            <a:endParaRPr lang="en-US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33400" y="3887093"/>
            <a:ext cx="8305800" cy="2614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ảng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sánh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nghi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K-fold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nghi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Hold-out</a:t>
            </a:r>
            <a:r>
              <a:rPr lang="en-US" sz="24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4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DecisionTreeRegressor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RandomForestRegressor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Bagging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DecisionTreeRegressor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82575"/>
            <a:ext cx="7315200" cy="944563"/>
          </a:xfrm>
        </p:spPr>
        <p:txBody>
          <a:bodyPr/>
          <a:lstStyle/>
          <a:p>
            <a:r>
              <a:rPr lang="en-US" sz="3200"/>
              <a:t>7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. </a:t>
            </a:r>
            <a:r>
              <a:rPr kumimoji="0" lang="en-US" sz="3200" b="1" i="0" u="none" strike="noStrike" kern="1200" cap="none" spc="0" normalizeH="0" baseline="0" noProof="0" err="1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Kết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err="1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luận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err="1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và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err="1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hướng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err="1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phát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err="1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triển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025" y="1821657"/>
            <a:ext cx="8229600" cy="4691062"/>
          </a:xfrm>
        </p:spPr>
        <p:txBody>
          <a:bodyPr/>
          <a:lstStyle/>
          <a:p>
            <a:pPr indent="0" algn="l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en-US" b="1" err="1"/>
              <a:t>Kết</a:t>
            </a:r>
            <a:r>
              <a:rPr lang="en-US" b="1"/>
              <a:t> </a:t>
            </a:r>
            <a:r>
              <a:rPr lang="en-US" b="1" err="1"/>
              <a:t>luận</a:t>
            </a:r>
            <a:r>
              <a:rPr lang="en-US" b="1"/>
              <a:t>: </a:t>
            </a:r>
            <a:r>
              <a:rPr lang="en-US" err="1"/>
              <a:t>giải</a:t>
            </a:r>
            <a:r>
              <a:rPr lang="en-US"/>
              <a:t> </a:t>
            </a:r>
            <a:r>
              <a:rPr lang="en-US" err="1"/>
              <a:t>thuật</a:t>
            </a:r>
            <a:r>
              <a:rPr lang="en-US"/>
              <a:t> </a:t>
            </a:r>
            <a:r>
              <a:rPr lang="en-US" err="1"/>
              <a:t>tốt</a:t>
            </a:r>
            <a:r>
              <a:rPr lang="en-US"/>
              <a:t> </a:t>
            </a:r>
            <a:r>
              <a:rPr lang="en-US" err="1"/>
              <a:t>nhất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chúng</a:t>
            </a:r>
            <a:r>
              <a:rPr lang="en-US"/>
              <a:t> </a:t>
            </a:r>
            <a:r>
              <a:rPr lang="en-US" err="1"/>
              <a:t>tôi</a:t>
            </a:r>
            <a:r>
              <a:rPr lang="en-US"/>
              <a:t> </a:t>
            </a:r>
            <a:r>
              <a:rPr lang="en-US" err="1"/>
              <a:t>sau</a:t>
            </a:r>
            <a:r>
              <a:rPr lang="en-US"/>
              <a:t> </a:t>
            </a:r>
            <a:r>
              <a:rPr lang="en-US" err="1"/>
              <a:t>khi</a:t>
            </a:r>
            <a:r>
              <a:rPr lang="en-US"/>
              <a:t> </a:t>
            </a:r>
            <a:r>
              <a:rPr lang="en-US" err="1"/>
              <a:t>chạy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giải</a:t>
            </a:r>
            <a:r>
              <a:rPr lang="en-US"/>
              <a:t> </a:t>
            </a:r>
            <a:r>
              <a:rPr lang="en-US" err="1"/>
              <a:t>thuật</a:t>
            </a:r>
            <a:r>
              <a:rPr lang="en-US"/>
              <a:t> </a:t>
            </a:r>
            <a:r>
              <a:rPr lang="en-US" err="1"/>
              <a:t>trên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RandomForestRegressor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Bagging </a:t>
            </a:r>
            <a:r>
              <a:rPr lang="en-US" err="1"/>
              <a:t>RandomForestRegressor</a:t>
            </a:r>
            <a:r>
              <a:rPr lang="en-US"/>
              <a:t> </a:t>
            </a:r>
            <a:r>
              <a:rPr lang="en-US" err="1"/>
              <a:t>với</a:t>
            </a:r>
            <a:r>
              <a:rPr lang="en-US"/>
              <a:t> </a:t>
            </a:r>
            <a:r>
              <a:rPr lang="en-US" err="1"/>
              <a:t>giá</a:t>
            </a:r>
            <a:r>
              <a:rPr lang="en-US"/>
              <a:t> </a:t>
            </a:r>
            <a:r>
              <a:rPr lang="en-US" err="1"/>
              <a:t>trị</a:t>
            </a:r>
            <a:r>
              <a:rPr lang="en-US"/>
              <a:t> MSE </a:t>
            </a:r>
            <a:r>
              <a:rPr lang="en-US" err="1"/>
              <a:t>là</a:t>
            </a:r>
            <a:r>
              <a:rPr lang="en-US"/>
              <a:t> 1592.18 còn </a:t>
            </a:r>
            <a:r>
              <a:rPr lang="en-US" err="1"/>
              <a:t>giá</a:t>
            </a:r>
            <a:r>
              <a:rPr lang="en-US"/>
              <a:t> </a:t>
            </a:r>
            <a:r>
              <a:rPr lang="en-US" err="1"/>
              <a:t>trị</a:t>
            </a:r>
            <a:r>
              <a:rPr lang="en-US"/>
              <a:t> RMSE </a:t>
            </a:r>
            <a:r>
              <a:rPr lang="en-US" err="1"/>
              <a:t>là</a:t>
            </a:r>
            <a:r>
              <a:rPr lang="en-US"/>
              <a:t> 39.87.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53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7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. </a:t>
            </a:r>
            <a:r>
              <a:rPr kumimoji="0" lang="en-US" sz="2800" b="1" i="0" u="none" strike="noStrike" kern="1200" cap="none" spc="0" normalizeH="0" baseline="0" noProof="0" err="1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Kết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err="1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luận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err="1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và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err="1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hướng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err="1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phát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err="1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triển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54</a:t>
            </a:fld>
            <a:endParaRPr lang="en-US" altLang="en-US"/>
          </a:p>
        </p:txBody>
      </p:sp>
      <p:pic>
        <p:nvPicPr>
          <p:cNvPr id="5" name="Content Placeholder 4" descr="A screenshot of a data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1438225"/>
            <a:ext cx="7413443" cy="43640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43000" y="5943600"/>
            <a:ext cx="8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Kết quả áp dụng mô hình RandomForestRegressor vào tập dữ liệu thực tế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82575"/>
            <a:ext cx="7391400" cy="944563"/>
          </a:xfrm>
        </p:spPr>
        <p:txBody>
          <a:bodyPr/>
          <a:lstStyle/>
          <a:p>
            <a:r>
              <a:rPr lang="en-US" sz="3200"/>
              <a:t>7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. Kết luận và hướng phát triển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399"/>
            <a:ext cx="8229600" cy="5280025"/>
          </a:xfrm>
        </p:spPr>
        <p:txBody>
          <a:bodyPr/>
          <a:lstStyle/>
          <a:p>
            <a:pPr marL="0" lvl="0" indent="0">
              <a:lnSpc>
                <a:spcPct val="150000"/>
              </a:lnSpc>
              <a:buNone/>
            </a:pPr>
            <a:r>
              <a:rPr lang="en-US" sz="2400" b="1" err="1"/>
              <a:t>Hướng</a:t>
            </a:r>
            <a:r>
              <a:rPr lang="en-US" sz="2400" b="1"/>
              <a:t> </a:t>
            </a:r>
            <a:r>
              <a:rPr lang="en-US" sz="2400" b="1" err="1"/>
              <a:t>phát</a:t>
            </a:r>
            <a:r>
              <a:rPr lang="en-US" sz="2400" b="1"/>
              <a:t> </a:t>
            </a:r>
            <a:r>
              <a:rPr lang="en-US" sz="2400" b="1" err="1"/>
              <a:t>triển</a:t>
            </a:r>
            <a:r>
              <a:rPr lang="en-US" sz="2400" b="1"/>
              <a:t>: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en-US" sz="2400"/>
              <a:t>- Thu </a:t>
            </a:r>
            <a:r>
              <a:rPr lang="en-US" sz="2400" err="1"/>
              <a:t>thập</a:t>
            </a:r>
            <a:r>
              <a:rPr lang="en-US" sz="2400"/>
              <a:t> </a:t>
            </a:r>
            <a:r>
              <a:rPr lang="en-US" sz="2400" err="1"/>
              <a:t>thêm</a:t>
            </a:r>
            <a:r>
              <a:rPr lang="en-US" sz="2400"/>
              <a:t> </a:t>
            </a:r>
            <a:r>
              <a:rPr lang="en-US" sz="2400" err="1"/>
              <a:t>dữ</a:t>
            </a:r>
            <a:r>
              <a:rPr lang="en-US" sz="2400"/>
              <a:t> </a:t>
            </a:r>
            <a:r>
              <a:rPr lang="en-US" sz="2400" err="1"/>
              <a:t>liệu</a:t>
            </a:r>
            <a:endParaRPr lang="en-US" sz="2400"/>
          </a:p>
          <a:p>
            <a:pPr marL="0" lvl="0" indent="0">
              <a:lnSpc>
                <a:spcPct val="150000"/>
              </a:lnSpc>
              <a:buNone/>
            </a:pPr>
            <a:r>
              <a:rPr lang="en-US" sz="2400"/>
              <a:t>- </a:t>
            </a:r>
            <a:r>
              <a:rPr lang="en-US" sz="2400" err="1"/>
              <a:t>Tìm</a:t>
            </a:r>
            <a:r>
              <a:rPr lang="en-US" sz="2400"/>
              <a:t> </a:t>
            </a:r>
            <a:r>
              <a:rPr lang="en-US" sz="2400" err="1"/>
              <a:t>ra</a:t>
            </a:r>
            <a:r>
              <a:rPr lang="en-US" sz="2400"/>
              <a:t> </a:t>
            </a:r>
            <a:r>
              <a:rPr lang="en-US" sz="2400" err="1"/>
              <a:t>cách</a:t>
            </a:r>
            <a:r>
              <a:rPr lang="en-US" sz="2400"/>
              <a:t> </a:t>
            </a:r>
            <a:r>
              <a:rPr lang="en-US" sz="2400" err="1"/>
              <a:t>tiền</a:t>
            </a:r>
            <a:r>
              <a:rPr lang="en-US" sz="2400"/>
              <a:t> </a:t>
            </a:r>
            <a:r>
              <a:rPr lang="en-US" sz="2400" err="1"/>
              <a:t>xử</a:t>
            </a:r>
            <a:r>
              <a:rPr lang="en-US" sz="2400"/>
              <a:t> </a:t>
            </a:r>
            <a:r>
              <a:rPr lang="en-US" sz="2400" err="1"/>
              <a:t>lý</a:t>
            </a:r>
            <a:r>
              <a:rPr lang="en-US" sz="2400"/>
              <a:t> </a:t>
            </a:r>
            <a:r>
              <a:rPr lang="en-US" sz="2400" err="1"/>
              <a:t>dữ</a:t>
            </a:r>
            <a:r>
              <a:rPr lang="en-US" sz="2400"/>
              <a:t> </a:t>
            </a:r>
            <a:r>
              <a:rPr lang="en-US" sz="2400" err="1"/>
              <a:t>liệu</a:t>
            </a:r>
            <a:r>
              <a:rPr lang="en-US" sz="2400"/>
              <a:t> </a:t>
            </a:r>
            <a:r>
              <a:rPr lang="en-US" sz="2400" err="1"/>
              <a:t>tốt</a:t>
            </a:r>
            <a:r>
              <a:rPr lang="en-US" sz="2400"/>
              <a:t> </a:t>
            </a:r>
            <a:r>
              <a:rPr lang="en-US" sz="2400" err="1"/>
              <a:t>hơn</a:t>
            </a:r>
            <a:endParaRPr lang="en-US" sz="2400"/>
          </a:p>
          <a:p>
            <a:pPr marL="0" lvl="0" indent="0">
              <a:lnSpc>
                <a:spcPct val="150000"/>
              </a:lnSpc>
              <a:buNone/>
            </a:pPr>
            <a:r>
              <a:rPr lang="en-US" sz="2400"/>
              <a:t>- </a:t>
            </a:r>
            <a:r>
              <a:rPr lang="en-US" sz="2400" err="1"/>
              <a:t>Tìm</a:t>
            </a:r>
            <a:r>
              <a:rPr lang="en-US" sz="2400"/>
              <a:t> </a:t>
            </a:r>
            <a:r>
              <a:rPr lang="en-US" sz="2400" err="1"/>
              <a:t>ra</a:t>
            </a:r>
            <a:r>
              <a:rPr lang="en-US" sz="2400"/>
              <a:t> </a:t>
            </a:r>
            <a:r>
              <a:rPr lang="en-US" sz="2400" err="1"/>
              <a:t>các</a:t>
            </a:r>
            <a:r>
              <a:rPr lang="en-US" sz="2400"/>
              <a:t> </a:t>
            </a:r>
            <a:r>
              <a:rPr lang="en-US" sz="2400" err="1"/>
              <a:t>giải</a:t>
            </a:r>
            <a:r>
              <a:rPr lang="en-US" sz="2400"/>
              <a:t> </a:t>
            </a:r>
            <a:r>
              <a:rPr lang="en-US" sz="2400" err="1"/>
              <a:t>thuật</a:t>
            </a:r>
            <a:r>
              <a:rPr lang="en-US" sz="2400"/>
              <a:t> </a:t>
            </a:r>
            <a:r>
              <a:rPr lang="en-US" sz="2400" err="1"/>
              <a:t>tốt</a:t>
            </a:r>
            <a:r>
              <a:rPr lang="en-US" sz="2400"/>
              <a:t> </a:t>
            </a:r>
            <a:r>
              <a:rPr lang="en-US" sz="2400" err="1"/>
              <a:t>hơn</a:t>
            </a:r>
            <a:r>
              <a:rPr lang="en-US" sz="2400"/>
              <a:t> </a:t>
            </a:r>
            <a:r>
              <a:rPr lang="en-US" sz="2400" err="1"/>
              <a:t>hoặc</a:t>
            </a:r>
            <a:r>
              <a:rPr lang="en-US" sz="2400"/>
              <a:t> </a:t>
            </a:r>
            <a:r>
              <a:rPr lang="en-US" sz="2400" err="1"/>
              <a:t>các</a:t>
            </a:r>
            <a:r>
              <a:rPr lang="en-US" sz="2400"/>
              <a:t> </a:t>
            </a:r>
            <a:r>
              <a:rPr lang="en-US" sz="2400" err="1"/>
              <a:t>tham</a:t>
            </a:r>
            <a:r>
              <a:rPr lang="en-US" sz="2400"/>
              <a:t> </a:t>
            </a:r>
            <a:r>
              <a:rPr lang="en-US" sz="2400" err="1"/>
              <a:t>số</a:t>
            </a:r>
            <a:r>
              <a:rPr lang="en-US" sz="2400"/>
              <a:t> </a:t>
            </a:r>
            <a:r>
              <a:rPr lang="en-US" sz="2400" err="1"/>
              <a:t>tốt</a:t>
            </a:r>
            <a:r>
              <a:rPr lang="en-US" sz="2400"/>
              <a:t> </a:t>
            </a:r>
            <a:r>
              <a:rPr lang="en-US" sz="2400" err="1"/>
              <a:t>hơn</a:t>
            </a:r>
            <a:r>
              <a:rPr lang="en-US" sz="2400"/>
              <a:t> </a:t>
            </a:r>
            <a:r>
              <a:rPr lang="en-US" sz="2400" err="1"/>
              <a:t>tham</a:t>
            </a:r>
            <a:r>
              <a:rPr lang="en-US" sz="2400"/>
              <a:t> </a:t>
            </a:r>
            <a:r>
              <a:rPr lang="en-US" sz="2400" err="1"/>
              <a:t>số</a:t>
            </a:r>
            <a:r>
              <a:rPr lang="en-US" sz="2400"/>
              <a:t> </a:t>
            </a:r>
            <a:r>
              <a:rPr lang="en-US" sz="2400" err="1"/>
              <a:t>hiện</a:t>
            </a:r>
            <a:r>
              <a:rPr lang="en-US" sz="2400"/>
              <a:t> </a:t>
            </a:r>
            <a:r>
              <a:rPr lang="en-US" sz="2400" err="1"/>
              <a:t>tại</a:t>
            </a:r>
            <a:endParaRPr lang="en-US" sz="2400"/>
          </a:p>
          <a:p>
            <a:pPr marL="0" lvl="0" indent="0">
              <a:lnSpc>
                <a:spcPct val="150000"/>
              </a:lnSpc>
              <a:buNone/>
            </a:pPr>
            <a:r>
              <a:rPr lang="en-US" sz="2400"/>
              <a:t>- </a:t>
            </a:r>
            <a:r>
              <a:rPr lang="en-US" sz="2400" err="1"/>
              <a:t>Có</a:t>
            </a:r>
            <a:r>
              <a:rPr lang="en-US" sz="2400"/>
              <a:t> </a:t>
            </a:r>
            <a:r>
              <a:rPr lang="en-US" sz="2400" err="1"/>
              <a:t>thể</a:t>
            </a:r>
            <a:r>
              <a:rPr lang="en-US" sz="2400"/>
              <a:t> </a:t>
            </a:r>
            <a:r>
              <a:rPr lang="en-US" sz="2400" err="1"/>
              <a:t>hướng</a:t>
            </a:r>
            <a:r>
              <a:rPr lang="en-US" sz="2400"/>
              <a:t> </a:t>
            </a:r>
            <a:r>
              <a:rPr lang="en-US" sz="2400" err="1"/>
              <a:t>đến</a:t>
            </a:r>
            <a:r>
              <a:rPr lang="en-US" sz="2400"/>
              <a:t> </a:t>
            </a:r>
            <a:r>
              <a:rPr lang="en-US" sz="2400" err="1"/>
              <a:t>các</a:t>
            </a:r>
            <a:r>
              <a:rPr lang="en-US" sz="2400"/>
              <a:t> </a:t>
            </a:r>
            <a:r>
              <a:rPr lang="en-US" sz="2400" err="1"/>
              <a:t>đề</a:t>
            </a:r>
            <a:r>
              <a:rPr lang="en-US" sz="2400"/>
              <a:t> </a:t>
            </a:r>
            <a:r>
              <a:rPr lang="en-US" sz="2400" err="1"/>
              <a:t>tài</a:t>
            </a:r>
            <a:r>
              <a:rPr lang="en-US" sz="2400"/>
              <a:t> </a:t>
            </a:r>
            <a:r>
              <a:rPr lang="en-US" sz="2400" err="1"/>
              <a:t>khác</a:t>
            </a:r>
            <a:r>
              <a:rPr lang="en-US" sz="2400"/>
              <a:t> </a:t>
            </a:r>
            <a:r>
              <a:rPr lang="en-US" sz="2400" err="1"/>
              <a:t>như</a:t>
            </a:r>
            <a:r>
              <a:rPr lang="en-US" sz="2400"/>
              <a:t>: </a:t>
            </a:r>
            <a:r>
              <a:rPr lang="en-US" sz="2400" err="1"/>
              <a:t>Phân</a:t>
            </a:r>
            <a:r>
              <a:rPr lang="en-US" sz="2400"/>
              <a:t> </a:t>
            </a:r>
            <a:r>
              <a:rPr lang="en-US" sz="2400" err="1"/>
              <a:t>tích</a:t>
            </a:r>
            <a:r>
              <a:rPr lang="en-US" sz="2400"/>
              <a:t> </a:t>
            </a:r>
            <a:r>
              <a:rPr lang="en-US" sz="2400" err="1"/>
              <a:t>ảnh</a:t>
            </a:r>
            <a:r>
              <a:rPr lang="en-US" sz="2400"/>
              <a:t> </a:t>
            </a:r>
            <a:r>
              <a:rPr lang="en-US" sz="2400" err="1"/>
              <a:t>hưởng</a:t>
            </a:r>
            <a:r>
              <a:rPr lang="en-US" sz="2400"/>
              <a:t> </a:t>
            </a:r>
            <a:r>
              <a:rPr lang="en-US" sz="2400" err="1"/>
              <a:t>của</a:t>
            </a:r>
            <a:r>
              <a:rPr lang="en-US" sz="2400"/>
              <a:t> </a:t>
            </a:r>
            <a:r>
              <a:rPr lang="en-US" sz="2400" err="1"/>
              <a:t>thời</a:t>
            </a:r>
            <a:r>
              <a:rPr lang="en-US" sz="2400"/>
              <a:t> </a:t>
            </a:r>
            <a:r>
              <a:rPr lang="en-US" sz="2400" err="1"/>
              <a:t>tiết</a:t>
            </a:r>
            <a:r>
              <a:rPr lang="en-US" sz="2400"/>
              <a:t> </a:t>
            </a:r>
            <a:r>
              <a:rPr lang="en-US" sz="2400" err="1"/>
              <a:t>đến</a:t>
            </a:r>
            <a:r>
              <a:rPr lang="en-US" sz="2400"/>
              <a:t> </a:t>
            </a:r>
            <a:r>
              <a:rPr lang="en-US" sz="2400" err="1"/>
              <a:t>việc</a:t>
            </a:r>
            <a:r>
              <a:rPr lang="en-US" sz="2400"/>
              <a:t> </a:t>
            </a:r>
            <a:r>
              <a:rPr lang="en-US" sz="2400" err="1"/>
              <a:t>thuê</a:t>
            </a:r>
            <a:r>
              <a:rPr lang="en-US" sz="2400"/>
              <a:t> </a:t>
            </a:r>
            <a:r>
              <a:rPr lang="en-US" sz="2400" err="1"/>
              <a:t>xe</a:t>
            </a:r>
            <a:r>
              <a:rPr lang="en-US" sz="2400"/>
              <a:t>, </a:t>
            </a:r>
            <a:r>
              <a:rPr lang="en-US" sz="2400" err="1"/>
              <a:t>Phân</a:t>
            </a:r>
            <a:r>
              <a:rPr lang="en-US" sz="2400"/>
              <a:t> </a:t>
            </a:r>
            <a:r>
              <a:rPr lang="en-US" sz="2400" err="1"/>
              <a:t>tích</a:t>
            </a:r>
            <a:r>
              <a:rPr lang="en-US" sz="2400"/>
              <a:t> </a:t>
            </a:r>
            <a:r>
              <a:rPr lang="en-US" sz="2400" err="1"/>
              <a:t>hành</a:t>
            </a:r>
            <a:r>
              <a:rPr lang="en-US" sz="2400"/>
              <a:t> vi </a:t>
            </a:r>
            <a:r>
              <a:rPr lang="en-US" sz="2400" err="1"/>
              <a:t>thuê</a:t>
            </a:r>
            <a:r>
              <a:rPr lang="en-US" sz="2400"/>
              <a:t> </a:t>
            </a:r>
            <a:r>
              <a:rPr lang="en-US" sz="2400" err="1"/>
              <a:t>xe</a:t>
            </a:r>
            <a:r>
              <a:rPr lang="en-US" sz="2400"/>
              <a:t> </a:t>
            </a:r>
            <a:r>
              <a:rPr lang="en-US" sz="2400" err="1"/>
              <a:t>của</a:t>
            </a:r>
            <a:r>
              <a:rPr lang="en-US" sz="2400"/>
              <a:t> </a:t>
            </a:r>
            <a:r>
              <a:rPr lang="en-US" sz="2400" err="1"/>
              <a:t>các</a:t>
            </a:r>
            <a:r>
              <a:rPr lang="en-US" sz="2400"/>
              <a:t> </a:t>
            </a:r>
            <a:r>
              <a:rPr lang="en-US" sz="2400" err="1"/>
              <a:t>nhóm</a:t>
            </a:r>
            <a:r>
              <a:rPr lang="en-US" sz="2400"/>
              <a:t> </a:t>
            </a:r>
            <a:r>
              <a:rPr lang="en-US" sz="2400" err="1"/>
              <a:t>khách</a:t>
            </a:r>
            <a:r>
              <a:rPr lang="en-US" sz="2400"/>
              <a:t> </a:t>
            </a:r>
            <a:r>
              <a:rPr lang="en-US" sz="2400" err="1"/>
              <a:t>hàng</a:t>
            </a:r>
            <a:r>
              <a:rPr lang="en-US" sz="2400"/>
              <a:t> </a:t>
            </a:r>
            <a:r>
              <a:rPr lang="en-US" sz="2400" err="1"/>
              <a:t>khác</a:t>
            </a:r>
            <a:r>
              <a:rPr lang="en-US" sz="2400"/>
              <a:t> </a:t>
            </a:r>
            <a:r>
              <a:rPr lang="en-US" sz="2400" err="1"/>
              <a:t>nhau</a:t>
            </a:r>
            <a:r>
              <a:rPr lang="en-US" sz="2400"/>
              <a:t>, So </a:t>
            </a:r>
            <a:r>
              <a:rPr lang="en-US" sz="2400" err="1"/>
              <a:t>sánh</a:t>
            </a:r>
            <a:r>
              <a:rPr lang="en-US" sz="2400"/>
              <a:t> </a:t>
            </a:r>
            <a:r>
              <a:rPr lang="en-US" sz="2400" err="1"/>
              <a:t>lượng</a:t>
            </a:r>
            <a:r>
              <a:rPr lang="en-US" sz="2400"/>
              <a:t> </a:t>
            </a:r>
            <a:r>
              <a:rPr lang="en-US" sz="2400" err="1"/>
              <a:t>xe</a:t>
            </a:r>
            <a:r>
              <a:rPr lang="en-US" sz="2400"/>
              <a:t> </a:t>
            </a:r>
            <a:r>
              <a:rPr lang="en-US" sz="2400" err="1"/>
              <a:t>thuê</a:t>
            </a:r>
            <a:r>
              <a:rPr lang="en-US" sz="2400"/>
              <a:t> </a:t>
            </a:r>
            <a:r>
              <a:rPr lang="en-US" sz="2400" err="1"/>
              <a:t>giữa</a:t>
            </a:r>
            <a:r>
              <a:rPr lang="en-US" sz="2400"/>
              <a:t> </a:t>
            </a:r>
            <a:r>
              <a:rPr lang="en-US" sz="2400" err="1"/>
              <a:t>các</a:t>
            </a:r>
            <a:r>
              <a:rPr lang="en-US" sz="2400"/>
              <a:t> </a:t>
            </a:r>
            <a:r>
              <a:rPr lang="en-US" sz="2400" err="1"/>
              <a:t>mùa</a:t>
            </a:r>
            <a:r>
              <a:rPr lang="en-US" sz="2400"/>
              <a:t> </a:t>
            </a:r>
            <a:r>
              <a:rPr lang="en-US" sz="2400" err="1"/>
              <a:t>và</a:t>
            </a:r>
            <a:r>
              <a:rPr lang="en-US" sz="2400"/>
              <a:t> </a:t>
            </a:r>
            <a:r>
              <a:rPr lang="en-US" sz="2400" err="1"/>
              <a:t>một</a:t>
            </a:r>
            <a:r>
              <a:rPr lang="en-US" sz="2400"/>
              <a:t> </a:t>
            </a:r>
            <a:r>
              <a:rPr lang="en-US" sz="2400" err="1"/>
              <a:t>số</a:t>
            </a:r>
            <a:r>
              <a:rPr lang="en-US" sz="2400"/>
              <a:t> </a:t>
            </a:r>
            <a:r>
              <a:rPr lang="en-US" sz="2400" err="1"/>
              <a:t>sự</a:t>
            </a:r>
            <a:r>
              <a:rPr lang="en-US" sz="2400"/>
              <a:t> </a:t>
            </a:r>
            <a:r>
              <a:rPr lang="en-US" sz="2400" err="1"/>
              <a:t>kiện</a:t>
            </a:r>
            <a:r>
              <a:rPr lang="en-US" sz="2400"/>
              <a:t> </a:t>
            </a:r>
            <a:r>
              <a:rPr lang="en-US" sz="2400" err="1"/>
              <a:t>đặc</a:t>
            </a:r>
            <a:r>
              <a:rPr lang="en-US" sz="2400"/>
              <a:t> </a:t>
            </a:r>
            <a:r>
              <a:rPr lang="en-US" sz="2400" err="1"/>
              <a:t>biệt</a:t>
            </a:r>
            <a:r>
              <a:rPr lang="en-US" sz="2400"/>
              <a:t> (</a:t>
            </a:r>
            <a:r>
              <a:rPr lang="en-US" sz="2400" err="1"/>
              <a:t>ngày</a:t>
            </a:r>
            <a:r>
              <a:rPr lang="en-US" sz="2400"/>
              <a:t> </a:t>
            </a:r>
            <a:r>
              <a:rPr lang="en-US" sz="2400" err="1"/>
              <a:t>lễ</a:t>
            </a:r>
            <a:r>
              <a:rPr lang="en-US" sz="2400"/>
              <a:t>, </a:t>
            </a:r>
            <a:r>
              <a:rPr lang="en-US" sz="2400" err="1"/>
              <a:t>cuối</a:t>
            </a:r>
            <a:r>
              <a:rPr lang="en-US" sz="2400"/>
              <a:t> </a:t>
            </a:r>
            <a:r>
              <a:rPr lang="en-US" sz="2400" err="1"/>
              <a:t>tuần</a:t>
            </a:r>
            <a:r>
              <a:rPr lang="en-US" sz="2400"/>
              <a:t>).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55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35658" y="2459504"/>
            <a:ext cx="9615316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0" cap="none" spc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rPr>
              <a:t>Thank</a:t>
            </a:r>
            <a:r>
              <a:rPr lang="en-US" sz="600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rPr>
              <a:t> you</a:t>
            </a:r>
          </a:p>
          <a:p>
            <a:pPr algn="ctr"/>
            <a:r>
              <a:rPr lang="en-US" sz="600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rPr>
              <a:t>for Listening</a:t>
            </a:r>
            <a:endParaRPr lang="en-US" sz="6000" b="0" cap="none" spc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56</a:t>
            </a:fld>
            <a:endParaRPr lang="en-US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82575"/>
            <a:ext cx="7315200" cy="944563"/>
          </a:xfrm>
        </p:spPr>
        <p:txBody>
          <a:bodyPr/>
          <a:lstStyle/>
          <a:p>
            <a:r>
              <a:rPr lang="en-US" sz="3200"/>
              <a:t>3. Phân tích dữ liệu và lựa chọn mô hình</a:t>
            </a:r>
          </a:p>
        </p:txBody>
      </p:sp>
      <p:graphicFrame>
        <p:nvGraphicFramePr>
          <p:cNvPr id="3" name="Table 4"/>
          <p:cNvGraphicFramePr>
            <a:graphicFrameLocks noGrp="1"/>
          </p:cNvGraphicFramePr>
          <p:nvPr>
            <p:ph idx="1"/>
          </p:nvPr>
        </p:nvGraphicFramePr>
        <p:xfrm>
          <a:off x="597159" y="2590800"/>
          <a:ext cx="8229600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2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đặc</a:t>
                      </a:r>
                      <a:r>
                        <a:rPr 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trưng</a:t>
                      </a:r>
                      <a:endParaRPr lang="en-US" sz="1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Ý </a:t>
                      </a:r>
                      <a:r>
                        <a:rPr lang="en-US" sz="180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nghĩa</a:t>
                      </a:r>
                      <a:endParaRPr lang="en-US" sz="1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 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windspeed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Tốc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độ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gió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 casual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Số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lượng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xe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mà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khách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vãng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lai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thuê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 registered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Số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lượng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xe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thuê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mà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khách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đăng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ký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dịch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vụ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 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Tổng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số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lượng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xe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đạp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được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thuê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 month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Số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tháng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năm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(1-12)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 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Năm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(2011-2012)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 hour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(0-23)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16. weekday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tuần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2490" y="6269750"/>
            <a:ext cx="2133600" cy="554038"/>
          </a:xfrm>
        </p:spPr>
        <p:txBody>
          <a:bodyPr/>
          <a:lstStyle/>
          <a:p>
            <a:fld id="{0F4F63AB-74FF-4D4D-9C96-7E67E70BF8FF}" type="slidenum">
              <a:rPr lang="en-US" altLang="en-US" smtClean="0"/>
              <a:t>5</a:t>
            </a:fld>
            <a:endParaRPr lang="en-US" altLang="en-US"/>
          </a:p>
        </p:txBody>
      </p:sp>
      <p:sp>
        <p:nvSpPr>
          <p:cNvPr id="4" name="Content Placeholder 3"/>
          <p:cNvSpPr txBox="1"/>
          <p:nvPr/>
        </p:nvSpPr>
        <p:spPr bwMode="auto">
          <a:xfrm>
            <a:off x="228600" y="1676400"/>
            <a:ext cx="84963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just" rtl="0" fontAlgn="base">
              <a:spcBef>
                <a:spcPct val="20000"/>
              </a:spcBef>
              <a:spcAft>
                <a:spcPct val="0"/>
              </a:spcAft>
              <a:buChar char="•"/>
              <a:defRPr sz="2600" kern="1200">
                <a:solidFill>
                  <a:srgbClr val="000066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just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rgbClr val="000066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just" rtl="0" fontAlgn="base">
              <a:spcBef>
                <a:spcPct val="20000"/>
              </a:spcBef>
              <a:spcAft>
                <a:spcPct val="0"/>
              </a:spcAft>
              <a:buChar char="•"/>
              <a:defRPr sz="2200" kern="1200">
                <a:solidFill>
                  <a:srgbClr val="000066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just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rgbClr val="000066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just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rgbClr val="000066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Tx/>
              <a:buNone/>
            </a:pPr>
            <a:r>
              <a:rPr lang="en-US" sz="2800" b="1"/>
              <a:t>Ý </a:t>
            </a:r>
            <a:r>
              <a:rPr lang="en-US" sz="2800" b="1" err="1"/>
              <a:t>nghĩa</a:t>
            </a:r>
            <a:r>
              <a:rPr lang="en-US" sz="2800" b="1"/>
              <a:t> </a:t>
            </a:r>
            <a:r>
              <a:rPr lang="en-US" sz="2800" b="1" err="1"/>
              <a:t>của</a:t>
            </a:r>
            <a:r>
              <a:rPr lang="en-US" sz="2800" b="1"/>
              <a:t> </a:t>
            </a:r>
            <a:r>
              <a:rPr lang="en-US" sz="2800" b="1" err="1"/>
              <a:t>các</a:t>
            </a:r>
            <a:r>
              <a:rPr lang="en-US" sz="2800" b="1"/>
              <a:t> </a:t>
            </a:r>
            <a:r>
              <a:rPr lang="en-US" sz="2800" b="1" err="1"/>
              <a:t>đặc</a:t>
            </a:r>
            <a:r>
              <a:rPr lang="en-US" sz="2800" b="1"/>
              <a:t> </a:t>
            </a:r>
            <a:r>
              <a:rPr lang="en-US" sz="2800" b="1" err="1"/>
              <a:t>trưng</a:t>
            </a:r>
            <a:r>
              <a:rPr lang="en-US" sz="2800" b="1"/>
              <a:t>:</a:t>
            </a:r>
            <a:endParaRPr lang="en-US"/>
          </a:p>
          <a:p>
            <a:pPr marL="0" indent="0">
              <a:buFontTx/>
              <a:buNone/>
            </a:pPr>
            <a:endParaRPr lang="en-US"/>
          </a:p>
          <a:p>
            <a:pPr marL="0" indent="0">
              <a:lnSpc>
                <a:spcPct val="150000"/>
              </a:lnSpc>
              <a:buFontTx/>
              <a:buNone/>
            </a:pPr>
            <a:endParaRPr lang="en-US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82575"/>
            <a:ext cx="7239000" cy="944563"/>
          </a:xfrm>
        </p:spPr>
        <p:txBody>
          <a:bodyPr/>
          <a:lstStyle/>
          <a:p>
            <a:r>
              <a:rPr lang="en-US" sz="3200"/>
              <a:t>3. Phân tích dữ liệu và lựa chọn mô hình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8440"/>
            <a:ext cx="8229600" cy="4691062"/>
          </a:xfrm>
        </p:spPr>
        <p:txBody>
          <a:bodyPr/>
          <a:lstStyle/>
          <a:p>
            <a:pPr marL="0" indent="0">
              <a:buNone/>
            </a:pPr>
            <a:r>
              <a:rPr lang="en-US" err="1"/>
              <a:t>Tiền</a:t>
            </a:r>
            <a:r>
              <a:rPr lang="en-US"/>
              <a:t> </a:t>
            </a:r>
            <a:r>
              <a:rPr lang="en-US" err="1"/>
              <a:t>xử</a:t>
            </a:r>
            <a:r>
              <a:rPr lang="en-US"/>
              <a:t> </a:t>
            </a:r>
            <a:r>
              <a:rPr lang="en-US" err="1"/>
              <a:t>lý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tích</a:t>
            </a:r>
            <a:r>
              <a:rPr lang="en-US"/>
              <a:t> </a:t>
            </a:r>
            <a:r>
              <a:rPr lang="en-US" err="1"/>
              <a:t>dữ</a:t>
            </a:r>
            <a:r>
              <a:rPr lang="en-US"/>
              <a:t> </a:t>
            </a:r>
            <a:r>
              <a:rPr lang="en-US" err="1"/>
              <a:t>liệu</a:t>
            </a:r>
            <a:endParaRPr lang="en-US" sz="1400"/>
          </a:p>
          <a:p>
            <a:pPr marL="0" indent="0">
              <a:buNone/>
            </a:pPr>
            <a:endParaRPr lang="en-US" sz="1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6</a:t>
            </a:fld>
            <a:endParaRPr lang="en-US" altLang="en-US"/>
          </a:p>
        </p:txBody>
      </p:sp>
      <p:pic>
        <p:nvPicPr>
          <p:cNvPr id="6" name="Picture 5" descr="A screenshot of a computer screen&#10;&#10;Description automatically generated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141379"/>
            <a:ext cx="6553200" cy="38815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38401" y="6022975"/>
            <a:ext cx="4477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nhiệt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đặc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trưng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trước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xử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endParaRPr lang="en-US" i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82575"/>
            <a:ext cx="7239000" cy="944563"/>
          </a:xfrm>
        </p:spPr>
        <p:txBody>
          <a:bodyPr/>
          <a:lstStyle/>
          <a:p>
            <a:r>
              <a:rPr lang="en-US" sz="3200"/>
              <a:t>3. </a:t>
            </a:r>
            <a:r>
              <a:rPr lang="en-US" sz="3200" err="1"/>
              <a:t>Phân</a:t>
            </a:r>
            <a:r>
              <a:rPr lang="en-US" sz="3200"/>
              <a:t> </a:t>
            </a:r>
            <a:r>
              <a:rPr lang="en-US" sz="3200" err="1"/>
              <a:t>tích</a:t>
            </a:r>
            <a:r>
              <a:rPr lang="en-US" sz="3200"/>
              <a:t> </a:t>
            </a:r>
            <a:r>
              <a:rPr lang="en-US" sz="3200" err="1"/>
              <a:t>dữ</a:t>
            </a:r>
            <a:r>
              <a:rPr lang="en-US" sz="3200"/>
              <a:t> </a:t>
            </a:r>
            <a:r>
              <a:rPr lang="en-US" sz="3200" err="1"/>
              <a:t>liệu</a:t>
            </a:r>
            <a:r>
              <a:rPr lang="en-US" sz="3200"/>
              <a:t> </a:t>
            </a:r>
            <a:r>
              <a:rPr lang="en-US" sz="3200" err="1"/>
              <a:t>và</a:t>
            </a:r>
            <a:r>
              <a:rPr lang="en-US" sz="3200"/>
              <a:t> </a:t>
            </a:r>
            <a:r>
              <a:rPr lang="en-US" sz="3200" err="1"/>
              <a:t>lựa</a:t>
            </a:r>
            <a:r>
              <a:rPr lang="en-US" sz="3200"/>
              <a:t> </a:t>
            </a:r>
            <a:r>
              <a:rPr lang="en-US" sz="3200" err="1"/>
              <a:t>chọn</a:t>
            </a:r>
            <a:r>
              <a:rPr lang="en-US" sz="3200"/>
              <a:t> </a:t>
            </a:r>
            <a:r>
              <a:rPr lang="en-US" sz="3200" err="1"/>
              <a:t>mô</a:t>
            </a:r>
            <a:r>
              <a:rPr lang="en-US" sz="3200"/>
              <a:t> </a:t>
            </a:r>
            <a:r>
              <a:rPr lang="en-US" sz="3200" err="1"/>
              <a:t>hình</a:t>
            </a:r>
            <a:endParaRPr lang="en-US" sz="3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31132"/>
            <a:ext cx="8229600" cy="5198268"/>
          </a:xfrm>
        </p:spPr>
        <p:txBody>
          <a:bodyPr/>
          <a:lstStyle/>
          <a:p>
            <a:pPr marL="0" indent="0">
              <a:buNone/>
            </a:pPr>
            <a:endParaRPr lang="en-US" sz="1400"/>
          </a:p>
          <a:p>
            <a:pPr marL="0" indent="0">
              <a:buNone/>
            </a:pPr>
            <a:endParaRPr lang="en-US" sz="1400"/>
          </a:p>
          <a:p>
            <a:endParaRPr lang="en-US" sz="1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7</a:t>
            </a:fld>
            <a:endParaRPr lang="en-US" altLang="en-US"/>
          </a:p>
        </p:txBody>
      </p:sp>
      <p:pic>
        <p:nvPicPr>
          <p:cNvPr id="5" name="Picture 4" descr="A screenshot of a computer screen&#10;&#10;Description automatically generated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100" y="1603598"/>
            <a:ext cx="2734647" cy="4267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85950" y="6050044"/>
            <a:ext cx="5372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Kiểu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trị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đặc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trưng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trước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xử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endParaRPr lang="en-US" sz="1050" i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Picture 5" descr="A screenshot of a computer&#10;&#10;Description automatically generated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950" y="1603598"/>
            <a:ext cx="2590800" cy="426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82575"/>
            <a:ext cx="7391400" cy="944563"/>
          </a:xfrm>
        </p:spPr>
        <p:txBody>
          <a:bodyPr/>
          <a:lstStyle/>
          <a:p>
            <a:r>
              <a:rPr lang="en-US" sz="3200"/>
              <a:t>3. Phân tích dữ liệu và lựa chọn mô hình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75326"/>
            <a:ext cx="8229600" cy="4691062"/>
          </a:xfrm>
        </p:spPr>
        <p:txBody>
          <a:bodyPr/>
          <a:lstStyle/>
          <a:p>
            <a:pPr>
              <a:buFontTx/>
              <a:buChar char="-"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>
              <a:buFontTx/>
              <a:buChar char="-"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8</a:t>
            </a:fld>
            <a:endParaRPr lang="en-US" altLang="en-US"/>
          </a:p>
        </p:txBody>
      </p:sp>
      <p:pic>
        <p:nvPicPr>
          <p:cNvPr id="8" name="Picture 7" descr="A screenshot of a computer&#10;&#10;Description automatically generated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771650"/>
            <a:ext cx="7086600" cy="425323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90800" y="6024885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nhiệt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đặc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trưng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xử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endParaRPr lang="en-US" i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1970</Words>
  <Application>Microsoft Office PowerPoint</Application>
  <PresentationFormat>On-screen Show (4:3)</PresentationFormat>
  <Paragraphs>319</Paragraphs>
  <Slides>57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Algerian</vt:lpstr>
      <vt:lpstr>Arial</vt:lpstr>
      <vt:lpstr>Calibri</vt:lpstr>
      <vt:lpstr>Times New Roman</vt:lpstr>
      <vt:lpstr>Default Design</vt:lpstr>
      <vt:lpstr>Đề tài    XÂY DỰNG MÔ HÌNH­­ MÁY HỌC ĐỂ DỰ ĐOÁN SỐ LƯỢNG XE ĐẠP ĐƯỢC THUÊ   </vt:lpstr>
      <vt:lpstr>Nội Dung</vt:lpstr>
      <vt:lpstr>1. Mô tả dữ liệu</vt:lpstr>
      <vt:lpstr>2. Ý nghĩa dữ liệu</vt:lpstr>
      <vt:lpstr>3. Phân tích dữ liệu và lựa chọn mô hình</vt:lpstr>
      <vt:lpstr>3. Phân tích dữ liệu và lựa chọn mô hình</vt:lpstr>
      <vt:lpstr>3. Phân tích dữ liệu và lựa chọn mô hình</vt:lpstr>
      <vt:lpstr>3. Phân tích dữ liệu và lựa chọn mô hình</vt:lpstr>
      <vt:lpstr>3. Phân tích dữ liệu và lựa chọn mô hình</vt:lpstr>
      <vt:lpstr>3. Phân tích dữ liệu và lựa chọn mô hình</vt:lpstr>
      <vt:lpstr>3. Phân tích dữ liệu và lựa chọn mô hình</vt:lpstr>
      <vt:lpstr>3. Phân tích dữ liệu và lựa chọn mô hình</vt:lpstr>
      <vt:lpstr>3. Phân tích dữ liệu và lựa chọn mô hình</vt:lpstr>
      <vt:lpstr>3. Phân tích dữ liệu và lựa chọn mô hình</vt:lpstr>
      <vt:lpstr>3. Phân tích dữ liệu và lựa chọn mô hình</vt:lpstr>
      <vt:lpstr>PowerPoint Presentation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</vt:lpstr>
      <vt:lpstr>5. Huấn luyện và kết quả thực nghiệm</vt:lpstr>
      <vt:lpstr>5. Huấn luyện và kết quả thực nghiệm</vt:lpstr>
      <vt:lpstr>5. Huấn luyện và kết quả thực nghiệm</vt:lpstr>
      <vt:lpstr>5. Huấn luyện và kết quả thực nghiệm</vt:lpstr>
      <vt:lpstr>5. Huấn luyện và kết quả thực nghiệm</vt:lpstr>
      <vt:lpstr>5. Huấn luyện và kết quả thực nghiệm</vt:lpstr>
      <vt:lpstr>5. Huấn luyện và kết quả thực nghiệm</vt:lpstr>
      <vt:lpstr>5. Huấn luyện và kết quả thực nghiệm</vt:lpstr>
      <vt:lpstr>5. Huấn luyện và kết quả thực nghiệm</vt:lpstr>
      <vt:lpstr>5. Huấn luyện và kết quả thực nghiệm</vt:lpstr>
      <vt:lpstr>6. Đánh giá mô hình  </vt:lpstr>
      <vt:lpstr>6. Đánh giá mô hình</vt:lpstr>
      <vt:lpstr>6. Đánh giá mô hình</vt:lpstr>
      <vt:lpstr>7. Kết luận và hướng phát triển</vt:lpstr>
      <vt:lpstr>7. Kết luận và hướng phát triển</vt:lpstr>
      <vt:lpstr>7. Kết luận và hướng phát triển</vt:lpstr>
      <vt:lpstr>PowerPoint Presentation</vt:lpstr>
    </vt:vector>
  </TitlesOfParts>
  <Company>CANTHO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LRC</dc:creator>
  <cp:lastModifiedBy>Việt Nguyễn</cp:lastModifiedBy>
  <cp:revision>184</cp:revision>
  <dcterms:created xsi:type="dcterms:W3CDTF">2008-08-06T06:37:00Z</dcterms:created>
  <dcterms:modified xsi:type="dcterms:W3CDTF">2024-04-13T05:16:47Z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6BF530664E8745A2BA33739E6B160A81_12</vt:lpwstr>
  </property>
  <property fmtid="{D5CDD505-2E9C-101B-9397-08002B2CF9AE}" pid="3" name="KSOProductBuildVer">
    <vt:lpwstr>1033-12.2.0.13110</vt:lpwstr>
  </property>
</Properties>
</file>